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2" r:id="rId2"/>
    <p:sldId id="271" r:id="rId3"/>
    <p:sldId id="282" r:id="rId4"/>
    <p:sldId id="283" r:id="rId5"/>
    <p:sldId id="272" r:id="rId6"/>
    <p:sldId id="302" r:id="rId7"/>
    <p:sldId id="299" r:id="rId8"/>
    <p:sldId id="290" r:id="rId9"/>
    <p:sldId id="291" r:id="rId10"/>
    <p:sldId id="276" r:id="rId11"/>
    <p:sldId id="274" r:id="rId12"/>
    <p:sldId id="275" r:id="rId13"/>
    <p:sldId id="281" r:id="rId14"/>
    <p:sldId id="301" r:id="rId15"/>
    <p:sldId id="297" r:id="rId16"/>
    <p:sldId id="284" r:id="rId17"/>
    <p:sldId id="286" r:id="rId18"/>
    <p:sldId id="292" r:id="rId19"/>
    <p:sldId id="296" r:id="rId20"/>
    <p:sldId id="303" r:id="rId21"/>
    <p:sldId id="298" r:id="rId22"/>
    <p:sldId id="295" r:id="rId23"/>
    <p:sldId id="300" r:id="rId2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ACCC"/>
    <a:srgbClr val="295729"/>
    <a:srgbClr val="A1EE92"/>
    <a:srgbClr val="FF9933"/>
    <a:srgbClr val="ED8411"/>
    <a:srgbClr val="430E52"/>
    <a:srgbClr val="9933FF"/>
    <a:srgbClr val="73A74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75" autoAdjust="0"/>
    <p:restoredTop sz="54577" autoAdjust="0"/>
  </p:normalViewPr>
  <p:slideViewPr>
    <p:cSldViewPr snapToGrid="0">
      <p:cViewPr varScale="1">
        <p:scale>
          <a:sx n="35" d="100"/>
          <a:sy n="35" d="100"/>
        </p:scale>
        <p:origin x="-2430" y="-84"/>
      </p:cViewPr>
      <p:guideLst>
        <p:guide orient="horz" pos="1680"/>
        <p:guide pos="11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77FB341-362D-4F5F-BEE0-61B7ED785470}" type="datetimeFigureOut">
              <a:rPr lang="es-ES"/>
              <a:pPr>
                <a:defRPr/>
              </a:pPr>
              <a:t>17/05/2013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2144575-677F-4DC5-AD79-7A880BCB07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BCD327D-757C-45EC-9DED-E73B1ED8955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4F5004-496A-4CDC-90C5-DB46E62125EE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z="11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60997F-A911-4161-9168-E5357850EA4D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 smtClean="0"/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9DB592-4355-49E1-9E32-223562EF7616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B2B21D-D899-46EE-AB74-45B81C86AF1B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4096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167837-CF72-4F77-B56D-4F108B1B0369}" type="slidenum">
              <a:rPr lang="en-GB" smtClean="0"/>
              <a:pPr/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3011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40B72F-5787-409F-A736-F10743EB0CD4}" type="slidenum">
              <a:rPr lang="en-GB" smtClean="0"/>
              <a:pPr/>
              <a:t>14</a:t>
            </a:fld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3011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40B72F-5787-409F-A736-F10743EB0CD4}" type="slidenum">
              <a:rPr lang="en-GB" smtClean="0"/>
              <a:pPr/>
              <a:t>15</a:t>
            </a:fld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 smtClean="0"/>
          </a:p>
        </p:txBody>
      </p:sp>
      <p:sp>
        <p:nvSpPr>
          <p:cNvPr id="4505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A36A35-8480-4AAF-8EC0-4666085434AC}" type="slidenum">
              <a:rPr lang="en-GB" smtClean="0"/>
              <a:pPr/>
              <a:t>16</a:t>
            </a:fld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7107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CDE357-252B-4694-ACF3-6C2E64959DEE}" type="slidenum">
              <a:rPr lang="en-GB" smtClean="0"/>
              <a:pPr/>
              <a:t>17</a:t>
            </a:fld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9155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1BD98B-3BDA-465D-9612-C61254276D57}" type="slidenum">
              <a:rPr lang="en-GB" smtClean="0"/>
              <a:pPr/>
              <a:t>18</a:t>
            </a:fld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120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5A913-6890-4516-B1E2-BF800782ADA8}" type="slidenum">
              <a:rPr lang="en-GB" smtClean="0"/>
              <a:pPr/>
              <a:t>19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7A34B-6EF8-4313-8012-62D437C6B776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120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5A913-6890-4516-B1E2-BF800782ADA8}" type="slidenum">
              <a:rPr lang="en-GB" smtClean="0"/>
              <a:pPr/>
              <a:t>20</a:t>
            </a:fld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3251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0710BA-326F-453A-8135-ADE5734D330F}" type="slidenum">
              <a:rPr lang="en-GB" smtClean="0"/>
              <a:pPr/>
              <a:t>21</a:t>
            </a:fld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5529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CC39BE-EFF9-426E-AEC7-F758326AA3D8}" type="slidenum">
              <a:rPr lang="en-GB" smtClean="0"/>
              <a:pPr/>
              <a:t>22</a:t>
            </a:fld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6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57347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B32149-9905-4776-B6A7-EC0C74871787}" type="slidenum">
              <a:rPr lang="en-GB" smtClean="0"/>
              <a:pPr/>
              <a:t>23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2531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643FE0-27FD-41E4-9986-0CB1D054E56A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457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58D9F0-2A18-4005-BD8A-C0C042452C84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2802F5-166F-4D9C-9C0D-89E078C02808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2802F5-166F-4D9C-9C0D-89E078C02808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  <p:sp>
        <p:nvSpPr>
          <p:cNvPr id="28675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03CDB3-E14E-4D7A-93FE-E931957C18C2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072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3F099F-809D-412B-AF97-52CF35DA32D5}" type="slidenum">
              <a:rPr lang="en-GB" smtClean="0"/>
              <a:pPr/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2771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0DE6FA-1B04-4479-9B83-EEA3AFA4B754}" type="slidenum">
              <a:rPr lang="en-GB" smtClean="0"/>
              <a:pPr/>
              <a:t>9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stuf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0"/>
          <p:cNvSpPr>
            <a:spLocks noChangeArrowheads="1"/>
          </p:cNvSpPr>
          <p:nvPr userDrawn="1"/>
        </p:nvSpPr>
        <p:spPr bwMode="auto">
          <a:xfrm>
            <a:off x="0" y="6613525"/>
            <a:ext cx="9144000" cy="24447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/>
              <a:t>www.company.com</a:t>
            </a:r>
            <a:endParaRPr lang="fr-FR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5029200"/>
            <a:ext cx="5715000" cy="6096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429000" y="3581400"/>
            <a:ext cx="5715000" cy="1470025"/>
          </a:xfrm>
          <a:solidFill>
            <a:schemeClr val="bg1"/>
          </a:solidFill>
          <a:ln algn="ctr"/>
        </p:spPr>
        <p:txBody>
          <a:bodyPr lIns="91440" anchor="t"/>
          <a:lstStyle>
            <a:lvl1pPr algn="ctr">
              <a:spcBef>
                <a:spcPct val="20000"/>
              </a:spcBef>
              <a:defRPr sz="4000" b="1">
                <a:solidFill>
                  <a:srgbClr val="FCAB1A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15200" y="1400175"/>
            <a:ext cx="1828800" cy="47720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828800" y="1400175"/>
            <a:ext cx="5334000" cy="47720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1400175"/>
            <a:ext cx="7315200" cy="581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1828800" y="2133600"/>
            <a:ext cx="7162800" cy="4038600"/>
          </a:xfrm>
        </p:spPr>
        <p:txBody>
          <a:bodyPr/>
          <a:lstStyle/>
          <a:p>
            <a:pPr lvl="0"/>
            <a:endParaRPr lang="es-E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1400175"/>
            <a:ext cx="7315200" cy="581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828800" y="2133600"/>
            <a:ext cx="3505200" cy="4038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86400" y="2133600"/>
            <a:ext cx="3505200" cy="4038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828800" y="2133600"/>
            <a:ext cx="3505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86400" y="2133600"/>
            <a:ext cx="3505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stuff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7" name="Rectangle 33"/>
          <p:cNvSpPr>
            <a:spLocks noChangeArrowheads="1"/>
          </p:cNvSpPr>
          <p:nvPr userDrawn="1"/>
        </p:nvSpPr>
        <p:spPr bwMode="auto">
          <a:xfrm>
            <a:off x="1295400" y="1752600"/>
            <a:ext cx="7848600" cy="3505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s-E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400175"/>
            <a:ext cx="7315200" cy="58102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vert="horz" wrap="square" lIns="198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2133600"/>
            <a:ext cx="7162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</a:p>
        </p:txBody>
      </p:sp>
      <p:sp>
        <p:nvSpPr>
          <p:cNvPr id="1043" name="Rectangle 19"/>
          <p:cNvSpPr>
            <a:spLocks noChangeArrowheads="1"/>
          </p:cNvSpPr>
          <p:nvPr userDrawn="1"/>
        </p:nvSpPr>
        <p:spPr bwMode="auto">
          <a:xfrm>
            <a:off x="0" y="6613525"/>
            <a:ext cx="9144000" cy="24447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/>
              <a:t>www.company.com</a:t>
            </a:r>
            <a:endParaRPr lang="fr-FR"/>
          </a:p>
        </p:txBody>
      </p:sp>
      <p:sp>
        <p:nvSpPr>
          <p:cNvPr id="1047" name="Oval 23"/>
          <p:cNvSpPr>
            <a:spLocks noChangeArrowheads="1"/>
          </p:cNvSpPr>
          <p:nvPr userDrawn="1"/>
        </p:nvSpPr>
        <p:spPr bwMode="auto">
          <a:xfrm>
            <a:off x="1433513" y="6159500"/>
            <a:ext cx="65087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s-ES"/>
          </a:p>
        </p:txBody>
      </p:sp>
      <p:sp>
        <p:nvSpPr>
          <p:cNvPr id="1048" name="Oval 24"/>
          <p:cNvSpPr>
            <a:spLocks noChangeArrowheads="1"/>
          </p:cNvSpPr>
          <p:nvPr userDrawn="1"/>
        </p:nvSpPr>
        <p:spPr bwMode="auto">
          <a:xfrm>
            <a:off x="2193925" y="6159500"/>
            <a:ext cx="65088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s-ES"/>
          </a:p>
        </p:txBody>
      </p:sp>
      <p:sp>
        <p:nvSpPr>
          <p:cNvPr id="1049" name="Oval 25"/>
          <p:cNvSpPr>
            <a:spLocks noChangeArrowheads="1"/>
          </p:cNvSpPr>
          <p:nvPr userDrawn="1"/>
        </p:nvSpPr>
        <p:spPr bwMode="auto">
          <a:xfrm>
            <a:off x="2954338" y="6159500"/>
            <a:ext cx="65087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s-ES"/>
          </a:p>
        </p:txBody>
      </p:sp>
      <p:sp>
        <p:nvSpPr>
          <p:cNvPr id="1050" name="Oval 26"/>
          <p:cNvSpPr>
            <a:spLocks noChangeArrowheads="1"/>
          </p:cNvSpPr>
          <p:nvPr userDrawn="1"/>
        </p:nvSpPr>
        <p:spPr bwMode="auto">
          <a:xfrm>
            <a:off x="3714750" y="6159500"/>
            <a:ext cx="65088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s-ES"/>
          </a:p>
        </p:txBody>
      </p:sp>
      <p:sp>
        <p:nvSpPr>
          <p:cNvPr id="1051" name="Oval 27"/>
          <p:cNvSpPr>
            <a:spLocks noChangeArrowheads="1"/>
          </p:cNvSpPr>
          <p:nvPr userDrawn="1"/>
        </p:nvSpPr>
        <p:spPr bwMode="auto">
          <a:xfrm>
            <a:off x="4475163" y="6159500"/>
            <a:ext cx="65087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s-ES"/>
          </a:p>
        </p:txBody>
      </p:sp>
      <p:sp>
        <p:nvSpPr>
          <p:cNvPr id="1052" name="Oval 28"/>
          <p:cNvSpPr>
            <a:spLocks noChangeArrowheads="1"/>
          </p:cNvSpPr>
          <p:nvPr userDrawn="1"/>
        </p:nvSpPr>
        <p:spPr bwMode="auto">
          <a:xfrm>
            <a:off x="5237163" y="6159500"/>
            <a:ext cx="65087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s-ES"/>
          </a:p>
        </p:txBody>
      </p:sp>
      <p:sp>
        <p:nvSpPr>
          <p:cNvPr id="1053" name="Oval 29"/>
          <p:cNvSpPr>
            <a:spLocks noChangeArrowheads="1"/>
          </p:cNvSpPr>
          <p:nvPr userDrawn="1"/>
        </p:nvSpPr>
        <p:spPr bwMode="auto">
          <a:xfrm>
            <a:off x="5997575" y="6159500"/>
            <a:ext cx="65088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s-ES"/>
          </a:p>
        </p:txBody>
      </p:sp>
      <p:sp>
        <p:nvSpPr>
          <p:cNvPr id="1054" name="Oval 30"/>
          <p:cNvSpPr>
            <a:spLocks noChangeArrowheads="1"/>
          </p:cNvSpPr>
          <p:nvPr userDrawn="1"/>
        </p:nvSpPr>
        <p:spPr bwMode="auto">
          <a:xfrm>
            <a:off x="6757988" y="6159500"/>
            <a:ext cx="65087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s-ES"/>
          </a:p>
        </p:txBody>
      </p:sp>
      <p:sp>
        <p:nvSpPr>
          <p:cNvPr id="1055" name="Oval 31"/>
          <p:cNvSpPr>
            <a:spLocks noChangeArrowheads="1"/>
          </p:cNvSpPr>
          <p:nvPr userDrawn="1"/>
        </p:nvSpPr>
        <p:spPr bwMode="auto">
          <a:xfrm>
            <a:off x="7518400" y="6159500"/>
            <a:ext cx="65088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s-ES"/>
          </a:p>
        </p:txBody>
      </p:sp>
      <p:sp>
        <p:nvSpPr>
          <p:cNvPr id="1056" name="Oval 32"/>
          <p:cNvSpPr>
            <a:spLocks noChangeArrowheads="1"/>
          </p:cNvSpPr>
          <p:nvPr userDrawn="1"/>
        </p:nvSpPr>
        <p:spPr bwMode="auto">
          <a:xfrm>
            <a:off x="8280400" y="6159500"/>
            <a:ext cx="65088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B4CCE2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B4CCE2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B4CCE2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B4CCE2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SCdomestication.wm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SCTUassembly.wm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hyperlink" Target="http://qualityfruit.inp-toulouse.fr/en/training/dna-assembly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lantengine.eu/node/156" TargetMode="External"/><Relationship Id="rId5" Type="http://schemas.openxmlformats.org/officeDocument/2006/relationships/hyperlink" Target="http://www.gbcloning.org/" TargetMode="External"/><Relationship Id="rId4" Type="http://schemas.openxmlformats.org/officeDocument/2006/relationships/hyperlink" Target="http://www.ibmcp.upv.es/FGB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bmcp.upv.es/" TargetMode="Externa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wmf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encrypted-tbn0.gstatic.com/images?q=tbn:ANd9GcSaIQ6xZh6YJjDHVqjKrD3iG0YFtSJ9SX6D6wNE4u7qoVfB25W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967" y="3995902"/>
            <a:ext cx="3595607" cy="270711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7409" name="6 Rectángulo"/>
          <p:cNvSpPr>
            <a:spLocks noChangeArrowheads="1"/>
          </p:cNvSpPr>
          <p:nvPr/>
        </p:nvSpPr>
        <p:spPr bwMode="auto">
          <a:xfrm flipV="1">
            <a:off x="0" y="6613525"/>
            <a:ext cx="9144000" cy="2444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/>
            <a:endParaRPr lang="es-ES"/>
          </a:p>
        </p:txBody>
      </p:sp>
      <p:grpSp>
        <p:nvGrpSpPr>
          <p:cNvPr id="17410" name="61 Grupo"/>
          <p:cNvGrpSpPr>
            <a:grpSpLocks/>
          </p:cNvGrpSpPr>
          <p:nvPr/>
        </p:nvGrpSpPr>
        <p:grpSpPr bwMode="auto">
          <a:xfrm>
            <a:off x="0" y="180975"/>
            <a:ext cx="1366838" cy="844550"/>
            <a:chOff x="1259632" y="1988840"/>
            <a:chExt cx="6153226" cy="3909653"/>
          </a:xfrm>
        </p:grpSpPr>
        <p:sp>
          <p:nvSpPr>
            <p:cNvPr id="11" name="10 Flecha circular"/>
            <p:cNvSpPr/>
            <p:nvPr/>
          </p:nvSpPr>
          <p:spPr>
            <a:xfrm rot="9767598">
              <a:off x="1259632" y="2032934"/>
              <a:ext cx="5774454" cy="3086568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187504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2" name="11 Flecha circular"/>
            <p:cNvSpPr/>
            <p:nvPr/>
          </p:nvSpPr>
          <p:spPr>
            <a:xfrm rot="1176284">
              <a:off x="1481179" y="2767831"/>
              <a:ext cx="5803040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59180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3" name="12 Flecha circular"/>
            <p:cNvSpPr/>
            <p:nvPr/>
          </p:nvSpPr>
          <p:spPr>
            <a:xfrm rot="12020438">
              <a:off x="1459737" y="1988840"/>
              <a:ext cx="5760161" cy="300573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0988713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4" name="13 Flecha circular"/>
            <p:cNvSpPr/>
            <p:nvPr/>
          </p:nvSpPr>
          <p:spPr>
            <a:xfrm rot="20636167">
              <a:off x="1831360" y="2709039"/>
              <a:ext cx="5581498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05891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17411" name="15 CuadroTexto"/>
          <p:cNvSpPr txBox="1">
            <a:spLocks noChangeArrowheads="1"/>
          </p:cNvSpPr>
          <p:nvPr/>
        </p:nvSpPr>
        <p:spPr bwMode="auto">
          <a:xfrm>
            <a:off x="427038" y="457200"/>
            <a:ext cx="6191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>
                <a:latin typeface="Calibri" pitchFamily="34" charset="0"/>
              </a:rPr>
              <a:t>GB2.0</a:t>
            </a:r>
            <a:endParaRPr lang="es-ES" sz="1100">
              <a:latin typeface="Calibri" pitchFamily="34" charset="0"/>
            </a:endParaRPr>
          </a:p>
        </p:txBody>
      </p:sp>
      <p:sp>
        <p:nvSpPr>
          <p:cNvPr id="17412" name="16 CuadroTexto"/>
          <p:cNvSpPr txBox="1">
            <a:spLocks noChangeArrowheads="1"/>
          </p:cNvSpPr>
          <p:nvPr/>
        </p:nvSpPr>
        <p:spPr bwMode="auto">
          <a:xfrm>
            <a:off x="781884" y="2125047"/>
            <a:ext cx="821055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GOLDENBRAID 2.0: A comprehensive DNA assembly framework for Plant Synthetic Biology and Molecular Farming</a:t>
            </a:r>
          </a:p>
          <a:p>
            <a:pPr algn="r"/>
            <a:endParaRPr lang="en-US" dirty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665708" y="5925543"/>
            <a:ext cx="59953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1800" dirty="0" err="1">
                <a:solidFill>
                  <a:srgbClr val="000066"/>
                </a:solidFill>
              </a:rPr>
              <a:t>Plant</a:t>
            </a:r>
            <a:r>
              <a:rPr lang="es-ES" sz="1800" dirty="0">
                <a:solidFill>
                  <a:srgbClr val="000066"/>
                </a:solidFill>
              </a:rPr>
              <a:t> </a:t>
            </a:r>
            <a:r>
              <a:rPr lang="es-ES" sz="1800" dirty="0" err="1">
                <a:solidFill>
                  <a:srgbClr val="000066"/>
                </a:solidFill>
              </a:rPr>
              <a:t>Genomics</a:t>
            </a:r>
            <a:r>
              <a:rPr lang="es-ES" sz="1800" dirty="0">
                <a:solidFill>
                  <a:srgbClr val="000066"/>
                </a:solidFill>
              </a:rPr>
              <a:t> and </a:t>
            </a:r>
            <a:r>
              <a:rPr lang="es-ES" sz="1800" dirty="0" err="1">
                <a:solidFill>
                  <a:srgbClr val="000066"/>
                </a:solidFill>
              </a:rPr>
              <a:t>Biotechnology</a:t>
            </a:r>
            <a:r>
              <a:rPr lang="es-ES" sz="1800" dirty="0">
                <a:solidFill>
                  <a:srgbClr val="000066"/>
                </a:solidFill>
              </a:rPr>
              <a:t> </a:t>
            </a:r>
            <a:r>
              <a:rPr lang="es-ES" sz="1800" dirty="0" err="1">
                <a:solidFill>
                  <a:srgbClr val="000066"/>
                </a:solidFill>
              </a:rPr>
              <a:t>Group</a:t>
            </a:r>
            <a:endParaRPr lang="es-ES" sz="1800" dirty="0">
              <a:solidFill>
                <a:srgbClr val="000066"/>
              </a:solidFill>
            </a:endParaRPr>
          </a:p>
          <a:p>
            <a:pPr algn="r"/>
            <a:r>
              <a:rPr lang="es-ES" sz="1800" dirty="0" smtClean="0">
                <a:solidFill>
                  <a:srgbClr val="000066"/>
                </a:solidFill>
              </a:rPr>
              <a:t>IBMCP </a:t>
            </a:r>
            <a:r>
              <a:rPr lang="es-ES" sz="1800" dirty="0">
                <a:solidFill>
                  <a:srgbClr val="000066"/>
                </a:solidFill>
              </a:rPr>
              <a:t>(CSIC-UPV), Valencia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auto">
          <a:xfrm flipV="1">
            <a:off x="0" y="6613525"/>
            <a:ext cx="9144000" cy="2444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s-ES"/>
          </a:p>
        </p:txBody>
      </p:sp>
      <p:grpSp>
        <p:nvGrpSpPr>
          <p:cNvPr id="33794" name="61 Grupo"/>
          <p:cNvGrpSpPr>
            <a:grpSpLocks/>
          </p:cNvGrpSpPr>
          <p:nvPr/>
        </p:nvGrpSpPr>
        <p:grpSpPr bwMode="auto">
          <a:xfrm>
            <a:off x="0" y="180975"/>
            <a:ext cx="1366838" cy="844550"/>
            <a:chOff x="1259632" y="1988840"/>
            <a:chExt cx="6153226" cy="3909653"/>
          </a:xfrm>
        </p:grpSpPr>
        <p:sp>
          <p:nvSpPr>
            <p:cNvPr id="11" name="10 Flecha circular"/>
            <p:cNvSpPr/>
            <p:nvPr/>
          </p:nvSpPr>
          <p:spPr>
            <a:xfrm rot="9767598">
              <a:off x="1259632" y="2032934"/>
              <a:ext cx="5774454" cy="3086568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187504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2" name="11 Flecha circular"/>
            <p:cNvSpPr/>
            <p:nvPr/>
          </p:nvSpPr>
          <p:spPr>
            <a:xfrm rot="1176284">
              <a:off x="1481179" y="2767831"/>
              <a:ext cx="5803040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59180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3" name="12 Flecha circular"/>
            <p:cNvSpPr/>
            <p:nvPr/>
          </p:nvSpPr>
          <p:spPr>
            <a:xfrm rot="12020438">
              <a:off x="1459737" y="1988840"/>
              <a:ext cx="5760161" cy="300573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0988713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4" name="13 Flecha circular"/>
            <p:cNvSpPr/>
            <p:nvPr/>
          </p:nvSpPr>
          <p:spPr>
            <a:xfrm rot="20636167">
              <a:off x="1831360" y="2709039"/>
              <a:ext cx="5581498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05891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33795" name="15 CuadroTexto"/>
          <p:cNvSpPr txBox="1">
            <a:spLocks noChangeArrowheads="1"/>
          </p:cNvSpPr>
          <p:nvPr/>
        </p:nvSpPr>
        <p:spPr bwMode="auto">
          <a:xfrm>
            <a:off x="427038" y="457200"/>
            <a:ext cx="6191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>
                <a:latin typeface="Calibri" pitchFamily="34" charset="0"/>
              </a:rPr>
              <a:t>GB2.0</a:t>
            </a:r>
            <a:endParaRPr lang="es-ES" sz="1100">
              <a:latin typeface="Calibri" pitchFamily="34" charset="0"/>
            </a:endParaRPr>
          </a:p>
        </p:txBody>
      </p:sp>
      <p:sp>
        <p:nvSpPr>
          <p:cNvPr id="33796" name="8 CuadroTexto"/>
          <p:cNvSpPr txBox="1">
            <a:spLocks noChangeArrowheads="1"/>
          </p:cNvSpPr>
          <p:nvPr/>
        </p:nvSpPr>
        <p:spPr bwMode="auto">
          <a:xfrm>
            <a:off x="6188075" y="6594475"/>
            <a:ext cx="29352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/>
              <a:t>www.gbcloning.org</a:t>
            </a:r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1804221" y="2744882"/>
            <a:ext cx="1224136" cy="307777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 err="1" smtClean="0">
                <a:solidFill>
                  <a:srgbClr val="000066"/>
                </a:solidFill>
              </a:rPr>
              <a:t>GBparts</a:t>
            </a:r>
            <a:endParaRPr lang="en-US" sz="2000" dirty="0">
              <a:solidFill>
                <a:srgbClr val="000066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352820" y="2772018"/>
            <a:ext cx="1804140" cy="58477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000066"/>
                </a:solidFill>
              </a:rPr>
              <a:t>Transcriptional Units</a:t>
            </a:r>
            <a:endParaRPr lang="en-US" sz="2400" dirty="0">
              <a:solidFill>
                <a:srgbClr val="000066"/>
              </a:solidFill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3244850" y="2992438"/>
            <a:ext cx="1079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5116513" y="3330575"/>
            <a:ext cx="0" cy="18002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4324502" y="5224512"/>
            <a:ext cx="1800200" cy="307777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66"/>
                </a:solidFill>
              </a:rPr>
              <a:t>Genetic Modules</a:t>
            </a:r>
            <a:endParaRPr lang="en-US" sz="2000" dirty="0">
              <a:solidFill>
                <a:srgbClr val="000066"/>
              </a:solidFill>
            </a:endParaRPr>
          </a:p>
        </p:txBody>
      </p:sp>
      <p:sp>
        <p:nvSpPr>
          <p:cNvPr id="33808" name="19 CuadroTexto"/>
          <p:cNvSpPr txBox="1">
            <a:spLocks noChangeArrowheads="1"/>
          </p:cNvSpPr>
          <p:nvPr/>
        </p:nvSpPr>
        <p:spPr bwMode="auto">
          <a:xfrm>
            <a:off x="3171825" y="2538413"/>
            <a:ext cx="1073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>
                <a:solidFill>
                  <a:srgbClr val="000066"/>
                </a:solidFill>
              </a:rPr>
              <a:t>Multipartite</a:t>
            </a:r>
          </a:p>
        </p:txBody>
      </p:sp>
      <p:sp>
        <p:nvSpPr>
          <p:cNvPr id="33809" name="20 CuadroTexto"/>
          <p:cNvSpPr txBox="1">
            <a:spLocks noChangeArrowheads="1"/>
          </p:cNvSpPr>
          <p:nvPr/>
        </p:nvSpPr>
        <p:spPr bwMode="auto">
          <a:xfrm>
            <a:off x="5692775" y="3824288"/>
            <a:ext cx="8636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>
                <a:solidFill>
                  <a:srgbClr val="000066"/>
                </a:solidFill>
              </a:rPr>
              <a:t>Binary,</a:t>
            </a:r>
          </a:p>
          <a:p>
            <a:pPr algn="r"/>
            <a:r>
              <a:rPr lang="en-US" sz="1400">
                <a:solidFill>
                  <a:srgbClr val="000066"/>
                </a:solidFill>
              </a:rPr>
              <a:t>Iterative,</a:t>
            </a:r>
          </a:p>
          <a:p>
            <a:pPr algn="r"/>
            <a:endParaRPr lang="en-US" sz="1400"/>
          </a:p>
        </p:txBody>
      </p:sp>
      <p:grpSp>
        <p:nvGrpSpPr>
          <p:cNvPr id="33810" name="40 Grupo"/>
          <p:cNvGrpSpPr>
            <a:grpSpLocks/>
          </p:cNvGrpSpPr>
          <p:nvPr/>
        </p:nvGrpSpPr>
        <p:grpSpPr bwMode="auto">
          <a:xfrm>
            <a:off x="5260975" y="4049713"/>
            <a:ext cx="360363" cy="288925"/>
            <a:chOff x="7020272" y="548680"/>
            <a:chExt cx="423664" cy="360040"/>
          </a:xfrm>
        </p:grpSpPr>
        <p:sp>
          <p:nvSpPr>
            <p:cNvPr id="23" name="22 Flecha curvada hacia la derecha"/>
            <p:cNvSpPr/>
            <p:nvPr/>
          </p:nvSpPr>
          <p:spPr>
            <a:xfrm>
              <a:off x="7020272" y="548680"/>
              <a:ext cx="216498" cy="36004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23 Flecha curvada hacia la derecha"/>
            <p:cNvSpPr/>
            <p:nvPr/>
          </p:nvSpPr>
          <p:spPr>
            <a:xfrm flipH="1" flipV="1">
              <a:off x="7236770" y="548680"/>
              <a:ext cx="207166" cy="36004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38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850" y="3736975"/>
            <a:ext cx="2649538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812" name="61 Grupo"/>
          <p:cNvGrpSpPr>
            <a:grpSpLocks/>
          </p:cNvGrpSpPr>
          <p:nvPr/>
        </p:nvGrpSpPr>
        <p:grpSpPr bwMode="auto">
          <a:xfrm>
            <a:off x="6675438" y="3568700"/>
            <a:ext cx="1741487" cy="1049338"/>
            <a:chOff x="1259632" y="1988840"/>
            <a:chExt cx="6153226" cy="3909653"/>
          </a:xfrm>
        </p:grpSpPr>
        <p:sp>
          <p:nvSpPr>
            <p:cNvPr id="27" name="26 Flecha circular"/>
            <p:cNvSpPr/>
            <p:nvPr/>
          </p:nvSpPr>
          <p:spPr>
            <a:xfrm rot="9767598">
              <a:off x="1259632" y="2036158"/>
              <a:ext cx="5771804" cy="3081588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187504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8" name="27 Flecha circular"/>
            <p:cNvSpPr/>
            <p:nvPr/>
          </p:nvSpPr>
          <p:spPr>
            <a:xfrm rot="1176284">
              <a:off x="1478387" y="2769587"/>
              <a:ext cx="5805463" cy="3128906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59180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9" name="28 Flecha circular"/>
            <p:cNvSpPr/>
            <p:nvPr/>
          </p:nvSpPr>
          <p:spPr>
            <a:xfrm rot="12020438">
              <a:off x="1455950" y="1988840"/>
              <a:ext cx="5766197" cy="3010611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0988713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0" name="29 Flecha circular"/>
            <p:cNvSpPr/>
            <p:nvPr/>
          </p:nvSpPr>
          <p:spPr>
            <a:xfrm rot="20636167">
              <a:off x="1831764" y="2710440"/>
              <a:ext cx="5581094" cy="3128906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05891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33813" name="30 CuadroTexto"/>
          <p:cNvSpPr txBox="1">
            <a:spLocks noChangeArrowheads="1"/>
          </p:cNvSpPr>
          <p:nvPr/>
        </p:nvSpPr>
        <p:spPr bwMode="auto">
          <a:xfrm>
            <a:off x="6508750" y="5110163"/>
            <a:ext cx="23018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>
                <a:solidFill>
                  <a:srgbClr val="002060"/>
                </a:solidFill>
              </a:rPr>
              <a:t>GB works as a double iterative loop that allows the stepwise assembly of new TUs indefinitely.</a:t>
            </a:r>
          </a:p>
        </p:txBody>
      </p:sp>
      <p:grpSp>
        <p:nvGrpSpPr>
          <p:cNvPr id="33814" name="61 Grupo"/>
          <p:cNvGrpSpPr>
            <a:grpSpLocks/>
          </p:cNvGrpSpPr>
          <p:nvPr/>
        </p:nvGrpSpPr>
        <p:grpSpPr bwMode="auto">
          <a:xfrm>
            <a:off x="2941638" y="1722438"/>
            <a:ext cx="1473200" cy="838200"/>
            <a:chOff x="1259632" y="1988840"/>
            <a:chExt cx="6153226" cy="3909653"/>
          </a:xfrm>
        </p:grpSpPr>
        <p:sp>
          <p:nvSpPr>
            <p:cNvPr id="33" name="32 Flecha circular"/>
            <p:cNvSpPr/>
            <p:nvPr/>
          </p:nvSpPr>
          <p:spPr>
            <a:xfrm rot="9767598">
              <a:off x="1259632" y="2033268"/>
              <a:ext cx="5775278" cy="3080333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187504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4" name="33 Flecha circular"/>
            <p:cNvSpPr/>
            <p:nvPr/>
          </p:nvSpPr>
          <p:spPr>
            <a:xfrm rot="1176284">
              <a:off x="1478441" y="2766325"/>
              <a:ext cx="5808433" cy="3132168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59180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5" name="34 Flecha circular"/>
            <p:cNvSpPr/>
            <p:nvPr/>
          </p:nvSpPr>
          <p:spPr>
            <a:xfrm rot="12020438">
              <a:off x="1458551" y="1988840"/>
              <a:ext cx="5762017" cy="3006286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0988713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6" name="35 Flecha circular"/>
            <p:cNvSpPr/>
            <p:nvPr/>
          </p:nvSpPr>
          <p:spPr>
            <a:xfrm rot="20636167">
              <a:off x="1829866" y="2714495"/>
              <a:ext cx="5582992" cy="3124761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05891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33815" name="36 CuadroTexto"/>
          <p:cNvSpPr txBox="1">
            <a:spLocks noChangeArrowheads="1"/>
          </p:cNvSpPr>
          <p:nvPr/>
        </p:nvSpPr>
        <p:spPr bwMode="auto">
          <a:xfrm>
            <a:off x="4545013" y="1765300"/>
            <a:ext cx="28813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dirty="0">
                <a:solidFill>
                  <a:srgbClr val="002060"/>
                </a:solidFill>
              </a:rPr>
              <a:t>GB supports multipartite assemblies of several (up to 8) small </a:t>
            </a:r>
            <a:r>
              <a:rPr lang="en-US" sz="1200" dirty="0" err="1">
                <a:solidFill>
                  <a:srgbClr val="002060"/>
                </a:solidFill>
              </a:rPr>
              <a:t>DNAparts</a:t>
            </a:r>
            <a:r>
              <a:rPr lang="en-US" sz="1200" dirty="0">
                <a:solidFill>
                  <a:srgbClr val="002060"/>
                </a:solidFill>
              </a:rPr>
              <a:t> in a single reaction to create a transcriptional units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1752600" y="76200"/>
            <a:ext cx="7391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The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GB 2.0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assembly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strategy</a:t>
            </a:r>
            <a:endParaRPr lang="es-ES" sz="2400" dirty="0">
              <a:solidFill>
                <a:schemeClr val="accent2">
                  <a:lumMod val="75000"/>
                </a:schemeClr>
              </a:solidFill>
              <a:cs typeface="Andalus" pitchFamily="18" charset="-78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1658366" y="1766803"/>
            <a:ext cx="14103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66"/>
                </a:solidFill>
              </a:rPr>
              <a:t>Basic Genetic elements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auto">
          <a:xfrm flipV="1">
            <a:off x="0" y="6613525"/>
            <a:ext cx="9144000" cy="2444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s-ES"/>
          </a:p>
        </p:txBody>
      </p:sp>
      <p:grpSp>
        <p:nvGrpSpPr>
          <p:cNvPr id="35842" name="61 Grupo"/>
          <p:cNvGrpSpPr>
            <a:grpSpLocks/>
          </p:cNvGrpSpPr>
          <p:nvPr/>
        </p:nvGrpSpPr>
        <p:grpSpPr bwMode="auto">
          <a:xfrm>
            <a:off x="0" y="180975"/>
            <a:ext cx="1366838" cy="844550"/>
            <a:chOff x="1259632" y="1988840"/>
            <a:chExt cx="6153226" cy="3909653"/>
          </a:xfrm>
        </p:grpSpPr>
        <p:sp>
          <p:nvSpPr>
            <p:cNvPr id="11" name="10 Flecha circular"/>
            <p:cNvSpPr/>
            <p:nvPr/>
          </p:nvSpPr>
          <p:spPr>
            <a:xfrm rot="9767598">
              <a:off x="1259632" y="2032934"/>
              <a:ext cx="5774454" cy="3086568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187504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2" name="11 Flecha circular"/>
            <p:cNvSpPr/>
            <p:nvPr/>
          </p:nvSpPr>
          <p:spPr>
            <a:xfrm rot="1176284">
              <a:off x="1481179" y="2767831"/>
              <a:ext cx="5803040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59180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3" name="12 Flecha circular"/>
            <p:cNvSpPr/>
            <p:nvPr/>
          </p:nvSpPr>
          <p:spPr>
            <a:xfrm rot="12020438">
              <a:off x="1459737" y="1988840"/>
              <a:ext cx="5760161" cy="300573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0988713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4" name="13 Flecha circular"/>
            <p:cNvSpPr/>
            <p:nvPr/>
          </p:nvSpPr>
          <p:spPr>
            <a:xfrm rot="20636167">
              <a:off x="1831360" y="2709039"/>
              <a:ext cx="5581498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05891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35843" name="15 CuadroTexto"/>
          <p:cNvSpPr txBox="1">
            <a:spLocks noChangeArrowheads="1"/>
          </p:cNvSpPr>
          <p:nvPr/>
        </p:nvSpPr>
        <p:spPr bwMode="auto">
          <a:xfrm>
            <a:off x="427038" y="457200"/>
            <a:ext cx="6191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>
                <a:latin typeface="Calibri" pitchFamily="34" charset="0"/>
              </a:rPr>
              <a:t>GB2.0</a:t>
            </a:r>
            <a:endParaRPr lang="es-ES" sz="1100">
              <a:latin typeface="Calibri" pitchFamily="34" charset="0"/>
            </a:endParaRPr>
          </a:p>
        </p:txBody>
      </p:sp>
      <p:sp>
        <p:nvSpPr>
          <p:cNvPr id="35844" name="8 CuadroTexto"/>
          <p:cNvSpPr txBox="1">
            <a:spLocks noChangeArrowheads="1"/>
          </p:cNvSpPr>
          <p:nvPr/>
        </p:nvSpPr>
        <p:spPr bwMode="auto">
          <a:xfrm>
            <a:off x="6188075" y="6594475"/>
            <a:ext cx="29352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/>
              <a:t>www.gbcloning.org</a:t>
            </a:r>
            <a:endParaRPr lang="es-ES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1013" y="2873375"/>
            <a:ext cx="1538287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6" name="61 Grupo"/>
          <p:cNvGrpSpPr>
            <a:grpSpLocks/>
          </p:cNvGrpSpPr>
          <p:nvPr/>
        </p:nvGrpSpPr>
        <p:grpSpPr bwMode="auto">
          <a:xfrm>
            <a:off x="2289175" y="1928813"/>
            <a:ext cx="5472113" cy="3286125"/>
            <a:chOff x="1259632" y="1988840"/>
            <a:chExt cx="6192688" cy="3862346"/>
          </a:xfrm>
        </p:grpSpPr>
        <p:sp>
          <p:nvSpPr>
            <p:cNvPr id="17" name="16 Flecha circular"/>
            <p:cNvSpPr/>
            <p:nvPr/>
          </p:nvSpPr>
          <p:spPr>
            <a:xfrm rot="9767598">
              <a:off x="1259632" y="2033621"/>
              <a:ext cx="5774093" cy="3082413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187504"/>
                <a:gd name="adj5" fmla="val 6977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8" name="17 Flecha circular"/>
            <p:cNvSpPr/>
            <p:nvPr/>
          </p:nvSpPr>
          <p:spPr>
            <a:xfrm rot="1176284">
              <a:off x="1485997" y="2768773"/>
              <a:ext cx="5806430" cy="3082413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59180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9" name="18 Flecha circular"/>
            <p:cNvSpPr/>
            <p:nvPr/>
          </p:nvSpPr>
          <p:spPr>
            <a:xfrm rot="12020438">
              <a:off x="1457252" y="1988840"/>
              <a:ext cx="5765111" cy="3007779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0988713"/>
                <a:gd name="adj5" fmla="val 6977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0" name="19 Flecha circular"/>
            <p:cNvSpPr/>
            <p:nvPr/>
          </p:nvSpPr>
          <p:spPr>
            <a:xfrm rot="20636167">
              <a:off x="1823747" y="2705333"/>
              <a:ext cx="5628573" cy="3080547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05891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</p:grpSp>
      <p:cxnSp>
        <p:nvCxnSpPr>
          <p:cNvPr id="21" name="20 Conector recto de flecha"/>
          <p:cNvCxnSpPr/>
          <p:nvPr/>
        </p:nvCxnSpPr>
        <p:spPr>
          <a:xfrm rot="5400000" flipH="1" flipV="1">
            <a:off x="3697288" y="4697413"/>
            <a:ext cx="350837" cy="158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 redondeado"/>
          <p:cNvSpPr/>
          <p:nvPr/>
        </p:nvSpPr>
        <p:spPr bwMode="auto">
          <a:xfrm>
            <a:off x="3224213" y="5026025"/>
            <a:ext cx="1368425" cy="358775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 err="1">
                <a:solidFill>
                  <a:srgbClr val="002060"/>
                </a:solidFill>
                <a:latin typeface="Comic Sans MS" pitchFamily="66" charset="0"/>
              </a:rPr>
              <a:t>pDGB</a:t>
            </a:r>
            <a:r>
              <a:rPr lang="es-ES" sz="12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1200" dirty="0">
                <a:solidFill>
                  <a:srgbClr val="002060"/>
                </a:solidFill>
                <a:latin typeface="Comic Sans MS" pitchFamily="66" charset="0"/>
              </a:rPr>
              <a:t>α</a:t>
            </a:r>
            <a:r>
              <a:rPr lang="es-ES_tradnl" sz="1200" dirty="0">
                <a:solidFill>
                  <a:srgbClr val="002060"/>
                </a:solidFill>
                <a:latin typeface="Comic Sans MS" pitchFamily="66" charset="0"/>
              </a:rPr>
              <a:t>2</a:t>
            </a:r>
            <a:endParaRPr lang="es-ES" sz="1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4" name="23 Rectángulo redondeado"/>
          <p:cNvSpPr/>
          <p:nvPr/>
        </p:nvSpPr>
        <p:spPr bwMode="auto">
          <a:xfrm>
            <a:off x="3563294" y="4900318"/>
            <a:ext cx="144045" cy="25587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6" name="25 Elipse"/>
          <p:cNvSpPr/>
          <p:nvPr/>
        </p:nvSpPr>
        <p:spPr bwMode="auto">
          <a:xfrm>
            <a:off x="3331188" y="4918979"/>
            <a:ext cx="216067" cy="219321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s-E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26 Elipse"/>
          <p:cNvSpPr/>
          <p:nvPr/>
        </p:nvSpPr>
        <p:spPr bwMode="auto">
          <a:xfrm>
            <a:off x="4267745" y="4934219"/>
            <a:ext cx="216067" cy="219321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</a:p>
        </p:txBody>
      </p:sp>
      <p:cxnSp>
        <p:nvCxnSpPr>
          <p:cNvPr id="35" name="34 Conector recto de flecha"/>
          <p:cNvCxnSpPr/>
          <p:nvPr/>
        </p:nvCxnSpPr>
        <p:spPr>
          <a:xfrm rot="5400000">
            <a:off x="6069806" y="2396332"/>
            <a:ext cx="504825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Rectángulo redondeado"/>
          <p:cNvSpPr/>
          <p:nvPr/>
        </p:nvSpPr>
        <p:spPr>
          <a:xfrm>
            <a:off x="5711825" y="5026025"/>
            <a:ext cx="1366838" cy="35877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 err="1">
                <a:solidFill>
                  <a:srgbClr val="002060"/>
                </a:solidFill>
                <a:latin typeface="Comic Sans MS" pitchFamily="66" charset="0"/>
              </a:rPr>
              <a:t>pDGB</a:t>
            </a:r>
            <a:r>
              <a:rPr lang="es-ES" sz="12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1200" dirty="0">
                <a:solidFill>
                  <a:srgbClr val="002060"/>
                </a:solidFill>
                <a:latin typeface="Comic Sans MS" pitchFamily="66" charset="0"/>
              </a:rPr>
              <a:t>Ω</a:t>
            </a:r>
            <a:r>
              <a:rPr lang="es-ES_tradnl" sz="1200" dirty="0">
                <a:solidFill>
                  <a:srgbClr val="002060"/>
                </a:solidFill>
                <a:latin typeface="Comic Sans MS" pitchFamily="66" charset="0"/>
              </a:rPr>
              <a:t>2</a:t>
            </a:r>
            <a:endParaRPr lang="es-ES" sz="1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5817224" y="4900293"/>
            <a:ext cx="216024" cy="214180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38" name="37 Rectángulo redondeado"/>
          <p:cNvSpPr/>
          <p:nvPr/>
        </p:nvSpPr>
        <p:spPr>
          <a:xfrm>
            <a:off x="6809311" y="4900293"/>
            <a:ext cx="216024" cy="214180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39" name="38 Elipse"/>
          <p:cNvSpPr/>
          <p:nvPr/>
        </p:nvSpPr>
        <p:spPr>
          <a:xfrm>
            <a:off x="6067934" y="4918954"/>
            <a:ext cx="216024" cy="18358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es-E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2" name="41 Conector recto de flecha"/>
          <p:cNvCxnSpPr/>
          <p:nvPr/>
        </p:nvCxnSpPr>
        <p:spPr>
          <a:xfrm rot="16200000" flipV="1">
            <a:off x="5637213" y="4052888"/>
            <a:ext cx="1512887" cy="158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Rectángulo redondeado"/>
          <p:cNvSpPr/>
          <p:nvPr/>
        </p:nvSpPr>
        <p:spPr>
          <a:xfrm>
            <a:off x="3254375" y="1831975"/>
            <a:ext cx="1368425" cy="3587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 err="1">
                <a:solidFill>
                  <a:srgbClr val="002060"/>
                </a:solidFill>
                <a:latin typeface="Comic Sans MS" pitchFamily="66" charset="0"/>
              </a:rPr>
              <a:t>pDGB</a:t>
            </a:r>
            <a:r>
              <a:rPr lang="es-ES" sz="12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1200" dirty="0">
                <a:solidFill>
                  <a:srgbClr val="002060"/>
                </a:solidFill>
                <a:latin typeface="Comic Sans MS" pitchFamily="66" charset="0"/>
              </a:rPr>
              <a:t>α</a:t>
            </a:r>
            <a:r>
              <a:rPr lang="es-ES_tradnl" sz="1200" dirty="0">
                <a:solidFill>
                  <a:srgbClr val="002060"/>
                </a:solidFill>
                <a:latin typeface="Comic Sans MS" pitchFamily="66" charset="0"/>
              </a:rPr>
              <a:t>1</a:t>
            </a:r>
            <a:endParaRPr lang="es-ES" sz="1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4124784" y="1705653"/>
            <a:ext cx="144016" cy="25202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46" name="45 Elipse"/>
          <p:cNvSpPr/>
          <p:nvPr/>
        </p:nvSpPr>
        <p:spPr>
          <a:xfrm>
            <a:off x="3343449" y="1724314"/>
            <a:ext cx="216024" cy="216024"/>
          </a:xfrm>
          <a:prstGeom prst="ellipse">
            <a:avLst/>
          </a:prstGeom>
          <a:solidFill>
            <a:srgbClr val="FF5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10000"/>
                  </a:schemeClr>
                </a:solidFill>
              </a:rPr>
              <a:t>1</a:t>
            </a:r>
            <a:endParaRPr lang="es-E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48" name="47 Rectángulo redondeado"/>
          <p:cNvSpPr/>
          <p:nvPr/>
        </p:nvSpPr>
        <p:spPr>
          <a:xfrm>
            <a:off x="3564292" y="1705646"/>
            <a:ext cx="540000" cy="24211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LacZ</a:t>
            </a:r>
            <a:endParaRPr lang="es-ES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49" name="48 Conector recto de flecha"/>
          <p:cNvCxnSpPr/>
          <p:nvPr/>
        </p:nvCxnSpPr>
        <p:spPr>
          <a:xfrm rot="5400000">
            <a:off x="3010694" y="3080544"/>
            <a:ext cx="17272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50 Rectángulo redondeado"/>
          <p:cNvSpPr/>
          <p:nvPr/>
        </p:nvSpPr>
        <p:spPr>
          <a:xfrm>
            <a:off x="5656263" y="1843088"/>
            <a:ext cx="1366837" cy="358775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 err="1">
                <a:solidFill>
                  <a:srgbClr val="002060"/>
                </a:solidFill>
                <a:latin typeface="Comic Sans MS" pitchFamily="66" charset="0"/>
              </a:rPr>
              <a:t>pDGB</a:t>
            </a:r>
            <a:r>
              <a:rPr lang="es-ES" sz="12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1200" dirty="0">
                <a:solidFill>
                  <a:srgbClr val="002060"/>
                </a:solidFill>
                <a:latin typeface="Comic Sans MS" pitchFamily="66" charset="0"/>
              </a:rPr>
              <a:t>Ω</a:t>
            </a:r>
            <a:r>
              <a:rPr lang="es-ES_tradnl" sz="1200" dirty="0">
                <a:solidFill>
                  <a:srgbClr val="002060"/>
                </a:solidFill>
                <a:latin typeface="Comic Sans MS" pitchFamily="66" charset="0"/>
              </a:rPr>
              <a:t>1</a:t>
            </a:r>
            <a:endParaRPr lang="es-ES" sz="1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2" name="51 Rectángulo redondeado"/>
          <p:cNvSpPr/>
          <p:nvPr/>
        </p:nvSpPr>
        <p:spPr>
          <a:xfrm>
            <a:off x="5762853" y="1717445"/>
            <a:ext cx="216024" cy="21418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53" name="52 Rectángulo redondeado"/>
          <p:cNvSpPr/>
          <p:nvPr/>
        </p:nvSpPr>
        <p:spPr>
          <a:xfrm>
            <a:off x="6736279" y="1717445"/>
            <a:ext cx="216024" cy="21418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54" name="53 Elipse"/>
          <p:cNvSpPr/>
          <p:nvPr/>
        </p:nvSpPr>
        <p:spPr>
          <a:xfrm>
            <a:off x="6519461" y="1710359"/>
            <a:ext cx="216024" cy="18358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57" name="56 Elipse"/>
          <p:cNvSpPr/>
          <p:nvPr/>
        </p:nvSpPr>
        <p:spPr>
          <a:xfrm>
            <a:off x="4273398" y="1720893"/>
            <a:ext cx="216024" cy="216024"/>
          </a:xfrm>
          <a:prstGeom prst="ellipse">
            <a:avLst/>
          </a:prstGeom>
          <a:solidFill>
            <a:srgbClr val="FF5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10000"/>
                  </a:schemeClr>
                </a:solidFill>
              </a:rPr>
              <a:t>3</a:t>
            </a:r>
            <a:endParaRPr lang="es-E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44" name="43 Rectángulo redondeado"/>
          <p:cNvSpPr/>
          <p:nvPr/>
        </p:nvSpPr>
        <p:spPr>
          <a:xfrm>
            <a:off x="3716692" y="4899789"/>
            <a:ext cx="540000" cy="24211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LacZ</a:t>
            </a:r>
            <a:endParaRPr lang="es-ES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47" name="46 Rectángulo redondeado"/>
          <p:cNvSpPr/>
          <p:nvPr/>
        </p:nvSpPr>
        <p:spPr>
          <a:xfrm>
            <a:off x="5993334" y="1690097"/>
            <a:ext cx="540000" cy="24211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LacZ</a:t>
            </a:r>
            <a:endParaRPr lang="es-ES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55" name="54 Rectángulo redondeado"/>
          <p:cNvSpPr/>
          <p:nvPr/>
        </p:nvSpPr>
        <p:spPr>
          <a:xfrm>
            <a:off x="6276361" y="4902901"/>
            <a:ext cx="540000" cy="24211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LacZ</a:t>
            </a:r>
            <a:endParaRPr lang="es-ES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5871" name="57 Rectángulo"/>
          <p:cNvSpPr>
            <a:spLocks noChangeArrowheads="1"/>
          </p:cNvSpPr>
          <p:nvPr/>
        </p:nvSpPr>
        <p:spPr bwMode="auto">
          <a:xfrm>
            <a:off x="1922463" y="2749550"/>
            <a:ext cx="466725" cy="1754188"/>
          </a:xfrm>
          <a:prstGeom prst="rect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/>
            <a:endParaRPr lang="es-ES"/>
          </a:p>
        </p:txBody>
      </p:sp>
      <p:sp>
        <p:nvSpPr>
          <p:cNvPr id="59" name="58 CuadroTexto"/>
          <p:cNvSpPr txBox="1"/>
          <p:nvPr/>
        </p:nvSpPr>
        <p:spPr>
          <a:xfrm rot="16200000">
            <a:off x="1181100" y="3173413"/>
            <a:ext cx="1979613" cy="71913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400" dirty="0"/>
              <a:t>α</a:t>
            </a:r>
            <a:r>
              <a:rPr lang="es-ES_tradnl" sz="2400" dirty="0"/>
              <a:t> LEVEL </a:t>
            </a:r>
            <a:r>
              <a:rPr lang="es-ES_tradnl" sz="1600" dirty="0"/>
              <a:t>(</a:t>
            </a:r>
            <a:r>
              <a:rPr lang="es-ES_tradnl" sz="1600" dirty="0" err="1"/>
              <a:t>BsaI</a:t>
            </a:r>
            <a:r>
              <a:rPr lang="es-ES_tradnl" sz="1600" dirty="0"/>
              <a:t> </a:t>
            </a:r>
            <a:r>
              <a:rPr lang="es-ES_tradnl" sz="1600" dirty="0" err="1"/>
              <a:t>reactions</a:t>
            </a:r>
            <a:r>
              <a:rPr lang="es-ES_tradnl" sz="1600" dirty="0"/>
              <a:t>)</a:t>
            </a:r>
            <a:endParaRPr lang="es-ES" sz="2400" dirty="0"/>
          </a:p>
        </p:txBody>
      </p:sp>
      <p:sp>
        <p:nvSpPr>
          <p:cNvPr id="60" name="59 CuadroTexto"/>
          <p:cNvSpPr txBox="1"/>
          <p:nvPr/>
        </p:nvSpPr>
        <p:spPr>
          <a:xfrm rot="5400000" flipH="1">
            <a:off x="6900862" y="3201988"/>
            <a:ext cx="1979613" cy="71913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400" dirty="0"/>
              <a:t>Ω</a:t>
            </a:r>
            <a:r>
              <a:rPr lang="es-ES_tradnl" sz="2400" dirty="0"/>
              <a:t> LEVEL</a:t>
            </a:r>
          </a:p>
          <a:p>
            <a:pPr algn="ctr">
              <a:defRPr/>
            </a:pPr>
            <a:r>
              <a:rPr lang="es-ES_tradnl" sz="1600" dirty="0"/>
              <a:t>(</a:t>
            </a:r>
            <a:r>
              <a:rPr lang="es-ES_tradnl" sz="1600" dirty="0" err="1"/>
              <a:t>BsmBI</a:t>
            </a:r>
            <a:r>
              <a:rPr lang="es-ES_tradnl" sz="1600" dirty="0"/>
              <a:t> </a:t>
            </a:r>
            <a:r>
              <a:rPr lang="es-ES_tradnl" sz="1600" dirty="0" err="1"/>
              <a:t>reactions</a:t>
            </a:r>
            <a:r>
              <a:rPr lang="es-ES_tradnl" sz="1600" dirty="0"/>
              <a:t>)</a:t>
            </a:r>
            <a:endParaRPr lang="es-ES" sz="1600" dirty="0"/>
          </a:p>
        </p:txBody>
      </p:sp>
      <p:sp>
        <p:nvSpPr>
          <p:cNvPr id="61" name="60 CuadroTexto"/>
          <p:cNvSpPr txBox="1"/>
          <p:nvPr/>
        </p:nvSpPr>
        <p:spPr>
          <a:xfrm>
            <a:off x="1752600" y="76200"/>
            <a:ext cx="7391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The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4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pDGBs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give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a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double-loop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structure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(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braid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auto">
          <a:xfrm flipV="1">
            <a:off x="0" y="6613525"/>
            <a:ext cx="9144000" cy="2444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s-ES"/>
          </a:p>
        </p:txBody>
      </p:sp>
      <p:grpSp>
        <p:nvGrpSpPr>
          <p:cNvPr id="37890" name="61 Grupo"/>
          <p:cNvGrpSpPr>
            <a:grpSpLocks/>
          </p:cNvGrpSpPr>
          <p:nvPr/>
        </p:nvGrpSpPr>
        <p:grpSpPr bwMode="auto">
          <a:xfrm>
            <a:off x="0" y="180975"/>
            <a:ext cx="1366838" cy="844550"/>
            <a:chOff x="1259632" y="1988840"/>
            <a:chExt cx="6153226" cy="3909653"/>
          </a:xfrm>
        </p:grpSpPr>
        <p:sp>
          <p:nvSpPr>
            <p:cNvPr id="11" name="10 Flecha circular"/>
            <p:cNvSpPr/>
            <p:nvPr/>
          </p:nvSpPr>
          <p:spPr>
            <a:xfrm rot="9767598">
              <a:off x="1259632" y="2032934"/>
              <a:ext cx="5774454" cy="3086568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187504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2" name="11 Flecha circular"/>
            <p:cNvSpPr/>
            <p:nvPr/>
          </p:nvSpPr>
          <p:spPr>
            <a:xfrm rot="1176284">
              <a:off x="1481179" y="2767831"/>
              <a:ext cx="5803040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59180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3" name="12 Flecha circular"/>
            <p:cNvSpPr/>
            <p:nvPr/>
          </p:nvSpPr>
          <p:spPr>
            <a:xfrm rot="12020438">
              <a:off x="1459737" y="1988840"/>
              <a:ext cx="5760161" cy="300573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0988713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4" name="13 Flecha circular"/>
            <p:cNvSpPr/>
            <p:nvPr/>
          </p:nvSpPr>
          <p:spPr>
            <a:xfrm rot="20636167">
              <a:off x="1831360" y="2709039"/>
              <a:ext cx="5581498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05891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37891" name="15 CuadroTexto"/>
          <p:cNvSpPr txBox="1">
            <a:spLocks noChangeArrowheads="1"/>
          </p:cNvSpPr>
          <p:nvPr/>
        </p:nvSpPr>
        <p:spPr bwMode="auto">
          <a:xfrm>
            <a:off x="427038" y="457200"/>
            <a:ext cx="6191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>
                <a:latin typeface="Calibri" pitchFamily="34" charset="0"/>
              </a:rPr>
              <a:t>GB2.0</a:t>
            </a:r>
            <a:endParaRPr lang="es-ES" sz="1100">
              <a:latin typeface="Calibri" pitchFamily="34" charset="0"/>
            </a:endParaRPr>
          </a:p>
        </p:txBody>
      </p:sp>
      <p:sp>
        <p:nvSpPr>
          <p:cNvPr id="37892" name="8 CuadroTexto"/>
          <p:cNvSpPr txBox="1">
            <a:spLocks noChangeArrowheads="1"/>
          </p:cNvSpPr>
          <p:nvPr/>
        </p:nvSpPr>
        <p:spPr bwMode="auto">
          <a:xfrm>
            <a:off x="6207125" y="6611938"/>
            <a:ext cx="29368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/>
              <a:t>www.gbcloning.org</a:t>
            </a:r>
            <a:endParaRPr lang="es-ES"/>
          </a:p>
        </p:txBody>
      </p:sp>
      <p:grpSp>
        <p:nvGrpSpPr>
          <p:cNvPr id="37893" name="17 Grupo"/>
          <p:cNvGrpSpPr>
            <a:grpSpLocks/>
          </p:cNvGrpSpPr>
          <p:nvPr/>
        </p:nvGrpSpPr>
        <p:grpSpPr bwMode="auto">
          <a:xfrm>
            <a:off x="528638" y="2106613"/>
            <a:ext cx="2482850" cy="3116262"/>
            <a:chOff x="915852" y="1377542"/>
            <a:chExt cx="2658860" cy="2658861"/>
          </a:xfrm>
        </p:grpSpPr>
        <p:pic>
          <p:nvPicPr>
            <p:cNvPr id="37946" name="Picture 4" descr="http://cdn1.iconfinder.com/data/icons/database/PNG/512/Database_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5852" y="1377542"/>
              <a:ext cx="2658860" cy="2658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19 CuadroTexto"/>
            <p:cNvSpPr txBox="1"/>
            <p:nvPr/>
          </p:nvSpPr>
          <p:spPr>
            <a:xfrm>
              <a:off x="1514266" y="2763184"/>
              <a:ext cx="1438232" cy="3386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tx1">
                      <a:lumMod val="75000"/>
                    </a:schemeClr>
                  </a:solidFill>
                </a:rPr>
                <a:t>GB database</a:t>
              </a:r>
            </a:p>
          </p:txBody>
        </p:sp>
      </p:grpSp>
      <p:grpSp>
        <p:nvGrpSpPr>
          <p:cNvPr id="37894" name="54 Grupo"/>
          <p:cNvGrpSpPr>
            <a:grpSpLocks/>
          </p:cNvGrpSpPr>
          <p:nvPr/>
        </p:nvGrpSpPr>
        <p:grpSpPr bwMode="auto">
          <a:xfrm>
            <a:off x="4379913" y="698500"/>
            <a:ext cx="5605462" cy="5616575"/>
            <a:chOff x="4010016" y="814616"/>
            <a:chExt cx="5605739" cy="5616624"/>
          </a:xfrm>
        </p:grpSpPr>
        <p:grpSp>
          <p:nvGrpSpPr>
            <p:cNvPr id="37896" name="21 Grupo"/>
            <p:cNvGrpSpPr>
              <a:grpSpLocks/>
            </p:cNvGrpSpPr>
            <p:nvPr/>
          </p:nvGrpSpPr>
          <p:grpSpPr bwMode="auto">
            <a:xfrm>
              <a:off x="4061894" y="814616"/>
              <a:ext cx="5553861" cy="5616624"/>
              <a:chOff x="4427984" y="692696"/>
              <a:chExt cx="5553861" cy="5616624"/>
            </a:xfrm>
          </p:grpSpPr>
          <p:grpSp>
            <p:nvGrpSpPr>
              <p:cNvPr id="37899" name="35 Grupo"/>
              <p:cNvGrpSpPr>
                <a:grpSpLocks/>
              </p:cNvGrpSpPr>
              <p:nvPr/>
            </p:nvGrpSpPr>
            <p:grpSpPr bwMode="auto">
              <a:xfrm>
                <a:off x="4427984" y="692696"/>
                <a:ext cx="3286080" cy="5616624"/>
                <a:chOff x="349816" y="692696"/>
                <a:chExt cx="3286080" cy="5616624"/>
              </a:xfrm>
            </p:grpSpPr>
            <p:sp>
              <p:nvSpPr>
                <p:cNvPr id="27" name="26 Flecha derecha"/>
                <p:cNvSpPr/>
                <p:nvPr/>
              </p:nvSpPr>
              <p:spPr>
                <a:xfrm>
                  <a:off x="2051720" y="3978776"/>
                  <a:ext cx="992872" cy="504056"/>
                </a:xfrm>
                <a:prstGeom prst="rightArrow">
                  <a:avLst/>
                </a:prstGeom>
                <a:solidFill>
                  <a:schemeClr val="accent2">
                    <a:lumMod val="60000"/>
                    <a:lumOff val="40000"/>
                    <a:alpha val="20000"/>
                  </a:schemeClr>
                </a:solidFill>
                <a:ln w="1270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28" name="27 CuadroTexto"/>
                <p:cNvSpPr txBox="1"/>
                <p:nvPr/>
              </p:nvSpPr>
              <p:spPr>
                <a:xfrm>
                  <a:off x="2052212" y="4061400"/>
                  <a:ext cx="1584403" cy="30797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s-ES_tradnl" sz="1400" dirty="0">
                      <a:solidFill>
                        <a:srgbClr val="696969"/>
                      </a:solidFill>
                      <a:latin typeface="+mj-lt"/>
                      <a:cs typeface="Times New Roman" pitchFamily="18" charset="0"/>
                    </a:rPr>
                    <a:t>GB TU2</a:t>
                  </a:r>
                  <a:endParaRPr lang="es-ES" sz="1400" dirty="0">
                    <a:solidFill>
                      <a:srgbClr val="696969"/>
                    </a:solidFill>
                    <a:latin typeface="+mj-lt"/>
                    <a:cs typeface="Times New Roman" pitchFamily="18" charset="0"/>
                  </a:endParaRPr>
                </a:p>
              </p:txBody>
            </p:sp>
            <p:sp>
              <p:nvSpPr>
                <p:cNvPr id="29" name="28 Flecha abajo"/>
                <p:cNvSpPr/>
                <p:nvPr/>
              </p:nvSpPr>
              <p:spPr>
                <a:xfrm>
                  <a:off x="1593402" y="1053062"/>
                  <a:ext cx="171458" cy="1085859"/>
                </a:xfrm>
                <a:prstGeom prst="downArrow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tint val="66000"/>
                        <a:satMod val="160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tint val="44500"/>
                        <a:satMod val="160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  <a:ln w="31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30" name="29 CuadroTexto"/>
                <p:cNvSpPr txBox="1"/>
                <p:nvPr/>
              </p:nvSpPr>
              <p:spPr>
                <a:xfrm>
                  <a:off x="1002823" y="692696"/>
                  <a:ext cx="1371668" cy="276227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tx2">
                      <a:lumMod val="50000"/>
                    </a:schemeClr>
                  </a:solidFill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s-ES_tradnl" sz="1200" dirty="0">
                      <a:solidFill>
                        <a:schemeClr val="tx1">
                          <a:lumMod val="75000"/>
                        </a:schemeClr>
                      </a:solidFill>
                      <a:latin typeface="+mj-lt"/>
                      <a:cs typeface="Times New Roman" pitchFamily="18" charset="0"/>
                    </a:rPr>
                    <a:t>SEQUENCE</a:t>
                  </a:r>
                  <a:endParaRPr lang="es-ES" sz="1200" dirty="0">
                    <a:solidFill>
                      <a:schemeClr val="tx1">
                        <a:lumMod val="75000"/>
                      </a:schemeClr>
                    </a:solidFill>
                    <a:latin typeface="+mj-lt"/>
                    <a:cs typeface="Times New Roman" pitchFamily="18" charset="0"/>
                  </a:endParaRPr>
                </a:p>
              </p:txBody>
            </p:sp>
            <p:grpSp>
              <p:nvGrpSpPr>
                <p:cNvPr id="37909" name="7 Grupo"/>
                <p:cNvGrpSpPr>
                  <a:grpSpLocks/>
                </p:cNvGrpSpPr>
                <p:nvPr/>
              </p:nvGrpSpPr>
              <p:grpSpPr bwMode="auto">
                <a:xfrm>
                  <a:off x="683568" y="1178704"/>
                  <a:ext cx="720080" cy="567680"/>
                  <a:chOff x="3282029" y="2429360"/>
                  <a:chExt cx="3003780" cy="2134825"/>
                </a:xfrm>
              </p:grpSpPr>
              <p:pic>
                <p:nvPicPr>
                  <p:cNvPr id="37944" name="Picture 12" descr="http://img.ehowcdn.com/article-new/ehow/images/a04/7o/7f/clean-new-computer-screen-800x800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 l="4343" t="5882" r="8800" b="11765"/>
                  <a:stretch>
                    <a:fillRect/>
                  </a:stretch>
                </p:blipFill>
                <p:spPr bwMode="auto">
                  <a:xfrm>
                    <a:off x="3282029" y="2429360"/>
                    <a:ext cx="3003780" cy="21348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8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4301566" y="2822276"/>
                    <a:ext cx="1152128" cy="840121"/>
                  </a:xfrm>
                  <a:prstGeom prst="round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37910" name="10 Grupo"/>
                <p:cNvGrpSpPr>
                  <a:grpSpLocks/>
                </p:cNvGrpSpPr>
                <p:nvPr/>
              </p:nvGrpSpPr>
              <p:grpSpPr bwMode="auto">
                <a:xfrm>
                  <a:off x="349816" y="2276872"/>
                  <a:ext cx="2793072" cy="504056"/>
                  <a:chOff x="194752" y="3784848"/>
                  <a:chExt cx="2793072" cy="504056"/>
                </a:xfrm>
              </p:grpSpPr>
              <p:sp>
                <p:nvSpPr>
                  <p:cNvPr id="51" name="11 Rectángulo"/>
                  <p:cNvSpPr/>
                  <p:nvPr/>
                </p:nvSpPr>
                <p:spPr>
                  <a:xfrm>
                    <a:off x="194752" y="3902576"/>
                    <a:ext cx="866760" cy="263446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3175">
                    <a:solidFill>
                      <a:schemeClr val="tx2">
                        <a:lumMod val="5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s-ES"/>
                  </a:p>
                </p:txBody>
              </p:sp>
              <p:sp>
                <p:nvSpPr>
                  <p:cNvPr id="52" name="51 CuadroTexto"/>
                  <p:cNvSpPr txBox="1"/>
                  <p:nvPr/>
                </p:nvSpPr>
                <p:spPr>
                  <a:xfrm>
                    <a:off x="211140" y="3872325"/>
                    <a:ext cx="1798727" cy="306389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r">
                      <a:defRPr/>
                    </a:pPr>
                    <a:r>
                      <a:rPr lang="es-ES_tradnl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GB </a:t>
                    </a:r>
                    <a:r>
                      <a:rPr lang="es-ES_tradnl" sz="1400" dirty="0" err="1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part</a:t>
                    </a:r>
                    <a:endParaRPr lang="es-ES" sz="1400" dirty="0">
                      <a:solidFill>
                        <a:schemeClr val="accent1">
                          <a:lumMod val="7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3" name="52 Rectángulo"/>
                  <p:cNvSpPr/>
                  <p:nvPr/>
                </p:nvSpPr>
                <p:spPr>
                  <a:xfrm>
                    <a:off x="1130856" y="3902576"/>
                    <a:ext cx="936104" cy="263446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3175">
                    <a:solidFill>
                      <a:schemeClr val="tx2">
                        <a:lumMod val="50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s-ES"/>
                  </a:p>
                </p:txBody>
              </p:sp>
              <p:sp>
                <p:nvSpPr>
                  <p:cNvPr id="54" name="14 Flecha derecha"/>
                  <p:cNvSpPr/>
                  <p:nvPr/>
                </p:nvSpPr>
                <p:spPr>
                  <a:xfrm>
                    <a:off x="2123728" y="3784848"/>
                    <a:ext cx="864096" cy="504056"/>
                  </a:xfrm>
                  <a:prstGeom prst="rightArrow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3175">
                    <a:solidFill>
                      <a:schemeClr val="tx2">
                        <a:lumMod val="50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s-ES"/>
                  </a:p>
                </p:txBody>
              </p:sp>
              <p:sp>
                <p:nvSpPr>
                  <p:cNvPr id="56" name="55 CuadroTexto"/>
                  <p:cNvSpPr txBox="1"/>
                  <p:nvPr/>
                </p:nvSpPr>
                <p:spPr>
                  <a:xfrm>
                    <a:off x="1187501" y="3877087"/>
                    <a:ext cx="1800314" cy="306390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s-ES_tradnl" sz="14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j-lt"/>
                        <a:cs typeface="Times New Roman" pitchFamily="18" charset="0"/>
                      </a:rPr>
                      <a:t>GB </a:t>
                    </a:r>
                    <a:r>
                      <a:rPr lang="es-ES_tradnl" sz="1400" dirty="0" err="1">
                        <a:solidFill>
                          <a:schemeClr val="tx1">
                            <a:lumMod val="75000"/>
                          </a:schemeClr>
                        </a:solidFill>
                        <a:latin typeface="+mj-lt"/>
                        <a:cs typeface="Times New Roman" pitchFamily="18" charset="0"/>
                      </a:rPr>
                      <a:t>part</a:t>
                    </a:r>
                    <a:endParaRPr lang="es-ES" sz="1400" dirty="0">
                      <a:solidFill>
                        <a:schemeClr val="tx1">
                          <a:lumMod val="75000"/>
                        </a:schemeClr>
                      </a:solidFill>
                      <a:latin typeface="+mj-lt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33" name="32 Flecha derecha"/>
                <p:cNvSpPr/>
                <p:nvPr/>
              </p:nvSpPr>
              <p:spPr>
                <a:xfrm>
                  <a:off x="1115616" y="3998208"/>
                  <a:ext cx="931912" cy="504056"/>
                </a:xfrm>
                <a:prstGeom prst="rightArrow">
                  <a:avLst/>
                </a:prstGeom>
                <a:solidFill>
                  <a:schemeClr val="accent2">
                    <a:lumMod val="60000"/>
                    <a:lumOff val="40000"/>
                    <a:alpha val="20000"/>
                  </a:schemeClr>
                </a:solidFill>
                <a:ln w="1270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34" name="33 CuadroTexto"/>
                <p:cNvSpPr txBox="1"/>
                <p:nvPr/>
              </p:nvSpPr>
              <p:spPr>
                <a:xfrm>
                  <a:off x="1085377" y="4085214"/>
                  <a:ext cx="854117" cy="30797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r">
                    <a:defRPr/>
                  </a:pPr>
                  <a:r>
                    <a:rPr lang="es-ES_tradnl" sz="1400" dirty="0">
                      <a:solidFill>
                        <a:srgbClr val="696969"/>
                      </a:solidFill>
                      <a:latin typeface="+mj-lt"/>
                      <a:cs typeface="Times New Roman" pitchFamily="18" charset="0"/>
                    </a:rPr>
                    <a:t>GB TU1</a:t>
                  </a:r>
                  <a:endParaRPr lang="es-ES" sz="1400" dirty="0">
                    <a:solidFill>
                      <a:srgbClr val="696969"/>
                    </a:solidFill>
                    <a:latin typeface="+mj-lt"/>
                    <a:cs typeface="Times New Roman" pitchFamily="18" charset="0"/>
                  </a:endParaRPr>
                </a:p>
              </p:txBody>
            </p:sp>
            <p:grpSp>
              <p:nvGrpSpPr>
                <p:cNvPr id="37915" name="19 Grupo"/>
                <p:cNvGrpSpPr>
                  <a:grpSpLocks/>
                </p:cNvGrpSpPr>
                <p:nvPr/>
              </p:nvGrpSpPr>
              <p:grpSpPr bwMode="auto">
                <a:xfrm>
                  <a:off x="683568" y="2933328"/>
                  <a:ext cx="720080" cy="567680"/>
                  <a:chOff x="3282029" y="2429360"/>
                  <a:chExt cx="3003780" cy="2134825"/>
                </a:xfrm>
              </p:grpSpPr>
              <p:pic>
                <p:nvPicPr>
                  <p:cNvPr id="37931" name="Picture 12" descr="http://img.ehowcdn.com/article-new/ehow/images/a04/7o/7f/clean-new-computer-screen-800x800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 l="4343" t="5882" r="8800" b="11765"/>
                  <a:stretch>
                    <a:fillRect/>
                  </a:stretch>
                </p:blipFill>
                <p:spPr bwMode="auto">
                  <a:xfrm>
                    <a:off x="3282029" y="2429360"/>
                    <a:ext cx="3003780" cy="21348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0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4301566" y="2822276"/>
                    <a:ext cx="1152128" cy="840121"/>
                  </a:xfrm>
                  <a:prstGeom prst="round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37916" name="22 Grupo"/>
                <p:cNvGrpSpPr>
                  <a:grpSpLocks/>
                </p:cNvGrpSpPr>
                <p:nvPr/>
              </p:nvGrpSpPr>
              <p:grpSpPr bwMode="auto">
                <a:xfrm>
                  <a:off x="683568" y="4805536"/>
                  <a:ext cx="720080" cy="567680"/>
                  <a:chOff x="3282029" y="2429360"/>
                  <a:chExt cx="3003780" cy="2134825"/>
                </a:xfrm>
              </p:grpSpPr>
              <p:pic>
                <p:nvPicPr>
                  <p:cNvPr id="37929" name="Picture 12" descr="http://img.ehowcdn.com/article-new/ehow/images/a04/7o/7f/clean-new-computer-screen-800x800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 l="4343" t="5882" r="8800" b="11765"/>
                  <a:stretch>
                    <a:fillRect/>
                  </a:stretch>
                </p:blipFill>
                <p:spPr bwMode="auto">
                  <a:xfrm>
                    <a:off x="3282029" y="2429360"/>
                    <a:ext cx="3003780" cy="21348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8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4301566" y="2822276"/>
                    <a:ext cx="1152128" cy="840121"/>
                  </a:xfrm>
                  <a:prstGeom prst="round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37917" name="Picture 10" descr="http://2.bp.blogspot.com/-v3sA6iVa0oc/T87IUa_dOiI/AAAAAAAAAUA/Mv3e2_RKcEY/s1600/07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354992" y="3645024"/>
                  <a:ext cx="360040" cy="3600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918" name="Picture 10" descr="http://2.bp.blogspot.com/-v3sA6iVa0oc/T87IUa_dOiI/AAAAAAAAAUA/Mv3e2_RKcEY/s1600/07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422808" y="1916832"/>
                  <a:ext cx="360040" cy="3600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919" name="Picture 10" descr="http://2.bp.blogspot.com/-v3sA6iVa0oc/T87IUa_dOiI/AAAAAAAAAUA/Mv3e2_RKcEY/s1600/07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22608" y="1916832"/>
                  <a:ext cx="360040" cy="3600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8" descr="http://www.clker.com/cliparts/d/5/b/2/1195432651236937346eppendorf_opened__carlos_01.svg.hi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lum bright="-10000" contrast="-10000"/>
                </a:blip>
                <a:srcRect/>
                <a:stretch>
                  <a:fillRect/>
                </a:stretch>
              </p:blipFill>
              <p:spPr bwMode="auto">
                <a:xfrm>
                  <a:off x="1188569" y="2853303"/>
                  <a:ext cx="347680" cy="584205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</p:spPr>
            </p:pic>
            <p:pic>
              <p:nvPicPr>
                <p:cNvPr id="41" name="Picture 8" descr="http://www.clker.com/cliparts/d/5/b/2/1195432651236937346eppendorf_opened__carlos_01.svg.hi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lum bright="-10000" contrast="-10000"/>
                </a:blip>
                <a:srcRect/>
                <a:stretch>
                  <a:fillRect/>
                </a:stretch>
              </p:blipFill>
              <p:spPr bwMode="auto">
                <a:xfrm>
                  <a:off x="1188569" y="4732919"/>
                  <a:ext cx="347680" cy="584205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</p:spPr>
            </p:pic>
            <p:pic>
              <p:nvPicPr>
                <p:cNvPr id="42" name="Picture 8" descr="http://www.clker.com/cliparts/d/5/b/2/1195432651236937346eppendorf_opened__carlos_01.svg.hi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lum bright="-10000" contrast="-10000"/>
                </a:blip>
                <a:srcRect/>
                <a:stretch>
                  <a:fillRect/>
                </a:stretch>
              </p:blipFill>
              <p:spPr bwMode="auto">
                <a:xfrm>
                  <a:off x="1188569" y="1124500"/>
                  <a:ext cx="347680" cy="584205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</p:spPr>
            </p:pic>
            <p:sp>
              <p:nvSpPr>
                <p:cNvPr id="43" name="42 Flecha abajo"/>
                <p:cNvSpPr/>
                <p:nvPr/>
              </p:nvSpPr>
              <p:spPr>
                <a:xfrm>
                  <a:off x="1604515" y="2846953"/>
                  <a:ext cx="171458" cy="1085859"/>
                </a:xfrm>
                <a:prstGeom prst="downArrow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tint val="66000"/>
                        <a:satMod val="160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tint val="44500"/>
                        <a:satMod val="160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  <a:ln w="31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44" name="43 Flecha abajo"/>
                <p:cNvSpPr/>
                <p:nvPr/>
              </p:nvSpPr>
              <p:spPr>
                <a:xfrm>
                  <a:off x="1604515" y="4647193"/>
                  <a:ext cx="171458" cy="1085859"/>
                </a:xfrm>
                <a:prstGeom prst="downArrow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tint val="66000"/>
                        <a:satMod val="160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tint val="44500"/>
                        <a:satMod val="160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  <a:ln w="31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45" name="44 Flecha derecha"/>
                <p:cNvSpPr/>
                <p:nvPr/>
              </p:nvSpPr>
              <p:spPr>
                <a:xfrm>
                  <a:off x="1054656" y="5805264"/>
                  <a:ext cx="1285096" cy="504056"/>
                </a:xfrm>
                <a:prstGeom prst="rightArrow">
                  <a:avLst/>
                </a:prstGeom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n w="12700"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46" name="45 CuadroTexto"/>
                <p:cNvSpPr txBox="1"/>
                <p:nvPr/>
              </p:nvSpPr>
              <p:spPr>
                <a:xfrm>
                  <a:off x="1101253" y="5914030"/>
                  <a:ext cx="1584403" cy="30797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s-ES_tradnl" sz="1400" dirty="0">
                      <a:solidFill>
                        <a:schemeClr val="accent2">
                          <a:lumMod val="75000"/>
                        </a:schemeClr>
                      </a:solidFill>
                      <a:latin typeface="+mj-lt"/>
                      <a:cs typeface="Times New Roman" pitchFamily="18" charset="0"/>
                    </a:rPr>
                    <a:t>GB Module</a:t>
                  </a:r>
                  <a:endParaRPr lang="es-ES" sz="14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4" name="23 CuadroTexto"/>
              <p:cNvSpPr txBox="1"/>
              <p:nvPr/>
            </p:nvSpPr>
            <p:spPr>
              <a:xfrm>
                <a:off x="6244686" y="1238801"/>
                <a:ext cx="3737159" cy="30797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s-ES_tradnl" sz="1400" dirty="0">
                    <a:solidFill>
                      <a:schemeClr val="tx1">
                        <a:lumMod val="75000"/>
                      </a:schemeClr>
                    </a:solidFill>
                    <a:latin typeface="+mn-lt"/>
                    <a:cs typeface="Times New Roman" pitchFamily="18" charset="0"/>
                  </a:rPr>
                  <a:t>GB </a:t>
                </a:r>
                <a:r>
                  <a:rPr lang="es-ES_tradnl" sz="1400" dirty="0" err="1">
                    <a:solidFill>
                      <a:schemeClr val="tx1">
                        <a:lumMod val="75000"/>
                      </a:schemeClr>
                    </a:solidFill>
                    <a:latin typeface="+mn-lt"/>
                    <a:cs typeface="Times New Roman" pitchFamily="18" charset="0"/>
                  </a:rPr>
                  <a:t>Domesticator</a:t>
                </a:r>
                <a:endParaRPr lang="es-ES" sz="1400" dirty="0">
                  <a:solidFill>
                    <a:schemeClr val="tx1">
                      <a:lumMod val="75000"/>
                    </a:schemeClr>
                  </a:solidFill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37901" name="24 CuadroTexto"/>
              <p:cNvSpPr txBox="1">
                <a:spLocks noChangeArrowheads="1"/>
              </p:cNvSpPr>
              <p:nvPr/>
            </p:nvSpPr>
            <p:spPr bwMode="auto">
              <a:xfrm>
                <a:off x="6214472" y="3018735"/>
                <a:ext cx="35848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>
                    <a:solidFill>
                      <a:srgbClr val="002060"/>
                    </a:solidFill>
                  </a:rPr>
                  <a:t>GB TU Assembler</a:t>
                </a:r>
              </a:p>
            </p:txBody>
          </p:sp>
          <p:sp>
            <p:nvSpPr>
              <p:cNvPr id="37902" name="25 CuadroTexto"/>
              <p:cNvSpPr txBox="1">
                <a:spLocks noChangeArrowheads="1"/>
              </p:cNvSpPr>
              <p:nvPr/>
            </p:nvSpPr>
            <p:spPr bwMode="auto">
              <a:xfrm>
                <a:off x="6278622" y="4895448"/>
                <a:ext cx="314288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>
                    <a:solidFill>
                      <a:srgbClr val="002060"/>
                    </a:solidFill>
                  </a:rPr>
                  <a:t>GB Binary Assembler</a:t>
                </a:r>
              </a:p>
            </p:txBody>
          </p:sp>
        </p:grpSp>
        <p:sp>
          <p:nvSpPr>
            <p:cNvPr id="59" name="58 CuadroTexto"/>
            <p:cNvSpPr txBox="1"/>
            <p:nvPr/>
          </p:nvSpPr>
          <p:spPr>
            <a:xfrm>
              <a:off x="4010016" y="2484681"/>
              <a:ext cx="965248" cy="3079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_tradnl" sz="1400" dirty="0">
                  <a:solidFill>
                    <a:schemeClr val="tx1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GB </a:t>
              </a:r>
              <a:r>
                <a:rPr lang="es-ES_tradnl" sz="1400" dirty="0" err="1">
                  <a:solidFill>
                    <a:schemeClr val="tx1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part</a:t>
              </a:r>
              <a:endParaRPr lang="es-ES" sz="1400" dirty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5899234" y="2489444"/>
              <a:ext cx="1800314" cy="3079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_tradnl" sz="1400" dirty="0">
                  <a:solidFill>
                    <a:schemeClr val="tx1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GB </a:t>
              </a:r>
              <a:r>
                <a:rPr lang="es-ES_tradnl" sz="1400" dirty="0" err="1">
                  <a:solidFill>
                    <a:schemeClr val="tx1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part</a:t>
              </a:r>
              <a:endParaRPr lang="es-ES" sz="1400" dirty="0">
                <a:solidFill>
                  <a:schemeClr val="tx1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61" name="60 CuadroTexto"/>
          <p:cNvSpPr txBox="1"/>
          <p:nvPr/>
        </p:nvSpPr>
        <p:spPr>
          <a:xfrm>
            <a:off x="1752600" y="76200"/>
            <a:ext cx="62642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400" dirty="0">
                <a:solidFill>
                  <a:schemeClr val="accent2">
                    <a:lumMod val="75000"/>
                  </a:schemeClr>
                </a:solidFill>
              </a:rPr>
              <a:t>GB 2.0 software </a:t>
            </a:r>
            <a:r>
              <a:rPr lang="es-ES_tradnl" sz="2400" dirty="0" err="1">
                <a:solidFill>
                  <a:schemeClr val="accent2">
                    <a:lumMod val="75000"/>
                  </a:schemeClr>
                </a:solidFill>
              </a:rPr>
              <a:t>tools</a:t>
            </a:r>
            <a:endParaRPr lang="es-E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auto">
          <a:xfrm flipV="1">
            <a:off x="0" y="6613525"/>
            <a:ext cx="9144000" cy="2444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s-ES"/>
          </a:p>
        </p:txBody>
      </p:sp>
      <p:sp>
        <p:nvSpPr>
          <p:cNvPr id="39938" name="4 CuadroTexto"/>
          <p:cNvSpPr txBox="1">
            <a:spLocks noChangeArrowheads="1"/>
          </p:cNvSpPr>
          <p:nvPr/>
        </p:nvSpPr>
        <p:spPr bwMode="auto">
          <a:xfrm>
            <a:off x="6188075" y="6594475"/>
            <a:ext cx="29352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/>
              <a:t>www.gbcloning.org</a:t>
            </a:r>
            <a:endParaRPr lang="es-ES"/>
          </a:p>
        </p:txBody>
      </p:sp>
      <p:grpSp>
        <p:nvGrpSpPr>
          <p:cNvPr id="39939" name="61 Grupo"/>
          <p:cNvGrpSpPr>
            <a:grpSpLocks/>
          </p:cNvGrpSpPr>
          <p:nvPr/>
        </p:nvGrpSpPr>
        <p:grpSpPr bwMode="auto">
          <a:xfrm>
            <a:off x="0" y="180975"/>
            <a:ext cx="1366838" cy="844550"/>
            <a:chOff x="1259632" y="1988840"/>
            <a:chExt cx="6153226" cy="3909653"/>
          </a:xfrm>
        </p:grpSpPr>
        <p:sp>
          <p:nvSpPr>
            <p:cNvPr id="7" name="6 Flecha circular"/>
            <p:cNvSpPr/>
            <p:nvPr/>
          </p:nvSpPr>
          <p:spPr>
            <a:xfrm rot="9767598">
              <a:off x="1259632" y="2032934"/>
              <a:ext cx="5774454" cy="3086568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187504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8" name="7 Flecha circular"/>
            <p:cNvSpPr/>
            <p:nvPr/>
          </p:nvSpPr>
          <p:spPr>
            <a:xfrm rot="1176284">
              <a:off x="1481179" y="2767831"/>
              <a:ext cx="5803040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59180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9" name="8 Flecha circular"/>
            <p:cNvSpPr/>
            <p:nvPr/>
          </p:nvSpPr>
          <p:spPr>
            <a:xfrm rot="12020438">
              <a:off x="1459737" y="1988840"/>
              <a:ext cx="5760161" cy="300573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0988713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0" name="9 Flecha circular"/>
            <p:cNvSpPr/>
            <p:nvPr/>
          </p:nvSpPr>
          <p:spPr>
            <a:xfrm rot="20636167">
              <a:off x="1831360" y="2709039"/>
              <a:ext cx="5581498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05891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39940" name="10 CuadroTexto"/>
          <p:cNvSpPr txBox="1">
            <a:spLocks noChangeArrowheads="1"/>
          </p:cNvSpPr>
          <p:nvPr/>
        </p:nvSpPr>
        <p:spPr bwMode="auto">
          <a:xfrm>
            <a:off x="427038" y="457200"/>
            <a:ext cx="6191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>
                <a:latin typeface="Calibri" pitchFamily="34" charset="0"/>
              </a:rPr>
              <a:t>GB2.0</a:t>
            </a:r>
            <a:endParaRPr lang="es-ES" sz="1100">
              <a:latin typeface="Calibri" pitchFamily="34" charset="0"/>
            </a:endParaRPr>
          </a:p>
        </p:txBody>
      </p:sp>
      <p:sp>
        <p:nvSpPr>
          <p:cNvPr id="13" name="12 Forma libre"/>
          <p:cNvSpPr/>
          <p:nvPr/>
        </p:nvSpPr>
        <p:spPr>
          <a:xfrm>
            <a:off x="3449638" y="3284538"/>
            <a:ext cx="5373687" cy="747712"/>
          </a:xfrm>
          <a:custGeom>
            <a:avLst/>
            <a:gdLst>
              <a:gd name="connsiteX0" fmla="*/ 4895386 w 5490117"/>
              <a:gd name="connsiteY0" fmla="*/ 0 h 747132"/>
              <a:gd name="connsiteX1" fmla="*/ 4783873 w 5490117"/>
              <a:gd name="connsiteY1" fmla="*/ 401444 h 747132"/>
              <a:gd name="connsiteX2" fmla="*/ 657922 w 5490117"/>
              <a:gd name="connsiteY2" fmla="*/ 468351 h 747132"/>
              <a:gd name="connsiteX3" fmla="*/ 836342 w 5490117"/>
              <a:gd name="connsiteY3" fmla="*/ 747132 h 74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0117" h="747132">
                <a:moveTo>
                  <a:pt x="4895386" y="0"/>
                </a:moveTo>
                <a:cubicBezTo>
                  <a:pt x="5192751" y="161693"/>
                  <a:pt x="5490117" y="323386"/>
                  <a:pt x="4783873" y="401444"/>
                </a:cubicBezTo>
                <a:cubicBezTo>
                  <a:pt x="4077629" y="479502"/>
                  <a:pt x="1315844" y="410736"/>
                  <a:pt x="657922" y="468351"/>
                </a:cubicBezTo>
                <a:cubicBezTo>
                  <a:pt x="0" y="525966"/>
                  <a:pt x="418171" y="636549"/>
                  <a:pt x="836342" y="747132"/>
                </a:cubicBezTo>
              </a:path>
            </a:pathLst>
          </a:cu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797425" y="4735513"/>
            <a:ext cx="973138" cy="287337"/>
          </a:xfrm>
          <a:prstGeom prst="rect">
            <a:avLst/>
          </a:prstGeom>
          <a:solidFill>
            <a:srgbClr val="73A743"/>
          </a:solidFill>
          <a:ln>
            <a:solidFill>
              <a:srgbClr val="29572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>
                <a:solidFill>
                  <a:schemeClr val="accent1">
                    <a:lumMod val="10000"/>
                  </a:schemeClr>
                </a:solidFill>
              </a:rPr>
              <a:t>35S</a:t>
            </a:r>
            <a:endParaRPr lang="en-US" sz="14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335713" y="4733925"/>
            <a:ext cx="1401762" cy="288925"/>
          </a:xfrm>
          <a:prstGeom prst="rect">
            <a:avLst/>
          </a:prstGeom>
          <a:solidFill>
            <a:srgbClr val="92D050"/>
          </a:solidFill>
          <a:ln>
            <a:solidFill>
              <a:srgbClr val="41A20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 err="1">
                <a:solidFill>
                  <a:schemeClr val="accent1">
                    <a:lumMod val="10000"/>
                  </a:schemeClr>
                </a:solidFill>
              </a:rPr>
              <a:t>Jchain</a:t>
            </a:r>
            <a:endParaRPr lang="es-ES" sz="14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7781925" y="4732338"/>
            <a:ext cx="735013" cy="287337"/>
          </a:xfrm>
          <a:prstGeom prst="rect">
            <a:avLst/>
          </a:prstGeom>
          <a:solidFill>
            <a:srgbClr val="9933FF"/>
          </a:solidFill>
          <a:ln>
            <a:solidFill>
              <a:srgbClr val="430E5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 err="1">
                <a:solidFill>
                  <a:schemeClr val="accent1">
                    <a:lumMod val="10000"/>
                  </a:schemeClr>
                </a:solidFill>
              </a:rPr>
              <a:t>TNos</a:t>
            </a:r>
            <a:endParaRPr lang="es-ES" sz="14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859213" y="3165475"/>
            <a:ext cx="971550" cy="287338"/>
          </a:xfrm>
          <a:prstGeom prst="rect">
            <a:avLst/>
          </a:prstGeom>
          <a:solidFill>
            <a:srgbClr val="73A743"/>
          </a:solidFill>
          <a:ln>
            <a:solidFill>
              <a:srgbClr val="29572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>
                <a:solidFill>
                  <a:schemeClr val="accent1">
                    <a:lumMod val="10000"/>
                  </a:schemeClr>
                </a:solidFill>
              </a:rPr>
              <a:t>35S</a:t>
            </a:r>
            <a:endParaRPr lang="en-US" sz="14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4878388" y="3167063"/>
            <a:ext cx="441325" cy="2889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>
                <a:solidFill>
                  <a:schemeClr val="accent1">
                    <a:lumMod val="10000"/>
                  </a:schemeClr>
                </a:solidFill>
              </a:rPr>
              <a:t>SP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7493000" y="3144838"/>
            <a:ext cx="736600" cy="287337"/>
          </a:xfrm>
          <a:prstGeom prst="rect">
            <a:avLst/>
          </a:prstGeom>
          <a:solidFill>
            <a:srgbClr val="9933FF"/>
          </a:solidFill>
          <a:ln>
            <a:solidFill>
              <a:srgbClr val="430E5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 err="1">
                <a:solidFill>
                  <a:schemeClr val="accent1">
                    <a:lumMod val="10000"/>
                  </a:schemeClr>
                </a:solidFill>
              </a:rPr>
              <a:t>TNos</a:t>
            </a:r>
            <a:endParaRPr lang="es-ES" sz="14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4275138" y="3895725"/>
            <a:ext cx="971550" cy="287338"/>
          </a:xfrm>
          <a:prstGeom prst="rect">
            <a:avLst/>
          </a:prstGeom>
          <a:solidFill>
            <a:srgbClr val="73A743"/>
          </a:solidFill>
          <a:ln>
            <a:solidFill>
              <a:srgbClr val="29572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>
                <a:solidFill>
                  <a:schemeClr val="accent1">
                    <a:lumMod val="10000"/>
                  </a:schemeClr>
                </a:solidFill>
              </a:rPr>
              <a:t>35S</a:t>
            </a:r>
            <a:endParaRPr lang="en-US" sz="14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5816600" y="3894138"/>
            <a:ext cx="1397000" cy="287337"/>
          </a:xfrm>
          <a:prstGeom prst="rect">
            <a:avLst/>
          </a:prstGeom>
          <a:solidFill>
            <a:srgbClr val="AFACCC"/>
          </a:solidFill>
          <a:ln>
            <a:solidFill>
              <a:srgbClr val="7030A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>
                <a:solidFill>
                  <a:schemeClr val="accent1">
                    <a:lumMod val="10000"/>
                  </a:schemeClr>
                </a:solidFill>
              </a:rPr>
              <a:t>SC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7258050" y="3892550"/>
            <a:ext cx="736600" cy="287338"/>
          </a:xfrm>
          <a:prstGeom prst="rect">
            <a:avLst/>
          </a:prstGeom>
          <a:solidFill>
            <a:srgbClr val="9933FF"/>
          </a:solidFill>
          <a:ln>
            <a:solidFill>
              <a:srgbClr val="430E5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 err="1">
                <a:solidFill>
                  <a:schemeClr val="accent1">
                    <a:lumMod val="10000"/>
                  </a:schemeClr>
                </a:solidFill>
              </a:rPr>
              <a:t>TNos</a:t>
            </a:r>
            <a:endParaRPr lang="es-ES" sz="14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28" name="27 Forma libre"/>
          <p:cNvSpPr/>
          <p:nvPr/>
        </p:nvSpPr>
        <p:spPr>
          <a:xfrm>
            <a:off x="4143375" y="4054475"/>
            <a:ext cx="4722813" cy="823913"/>
          </a:xfrm>
          <a:custGeom>
            <a:avLst/>
            <a:gdLst>
              <a:gd name="connsiteX0" fmla="*/ 3839736 w 4722541"/>
              <a:gd name="connsiteY0" fmla="*/ 0 h 825191"/>
              <a:gd name="connsiteX1" fmla="*/ 4196575 w 4722541"/>
              <a:gd name="connsiteY1" fmla="*/ 289932 h 825191"/>
              <a:gd name="connsiteX2" fmla="*/ 683941 w 4722541"/>
              <a:gd name="connsiteY2" fmla="*/ 390293 h 825191"/>
              <a:gd name="connsiteX3" fmla="*/ 92927 w 4722541"/>
              <a:gd name="connsiteY3" fmla="*/ 735981 h 825191"/>
              <a:gd name="connsiteX4" fmla="*/ 628185 w 4722541"/>
              <a:gd name="connsiteY4" fmla="*/ 825191 h 82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2541" h="825191">
                <a:moveTo>
                  <a:pt x="3839736" y="0"/>
                </a:moveTo>
                <a:cubicBezTo>
                  <a:pt x="4281138" y="112441"/>
                  <a:pt x="4722541" y="224883"/>
                  <a:pt x="4196575" y="289932"/>
                </a:cubicBezTo>
                <a:cubicBezTo>
                  <a:pt x="3670609" y="354981"/>
                  <a:pt x="1367882" y="315952"/>
                  <a:pt x="683941" y="390293"/>
                </a:cubicBezTo>
                <a:cubicBezTo>
                  <a:pt x="0" y="464634"/>
                  <a:pt x="102220" y="663498"/>
                  <a:pt x="92927" y="735981"/>
                </a:cubicBezTo>
                <a:cubicBezTo>
                  <a:pt x="83634" y="808464"/>
                  <a:pt x="355909" y="816827"/>
                  <a:pt x="628185" y="825191"/>
                </a:cubicBezTo>
              </a:path>
            </a:pathLst>
          </a:cu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9952" name="Picture 1"/>
          <p:cNvPicPr>
            <a:picLocks noChangeAspect="1" noChangeArrowheads="1"/>
          </p:cNvPicPr>
          <p:nvPr/>
        </p:nvPicPr>
        <p:blipFill>
          <a:blip r:embed="rId3" cstate="print"/>
          <a:srcRect t="12981"/>
          <a:stretch>
            <a:fillRect/>
          </a:stretch>
        </p:blipFill>
        <p:spPr bwMode="auto">
          <a:xfrm rot="-4281024">
            <a:off x="-554038" y="3079751"/>
            <a:ext cx="47148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29 Rectángulo"/>
          <p:cNvSpPr/>
          <p:nvPr/>
        </p:nvSpPr>
        <p:spPr>
          <a:xfrm>
            <a:off x="6451600" y="3175000"/>
            <a:ext cx="949325" cy="287338"/>
          </a:xfrm>
          <a:prstGeom prst="rect">
            <a:avLst/>
          </a:prstGeom>
          <a:solidFill>
            <a:srgbClr val="FF9933"/>
          </a:solidFill>
          <a:ln>
            <a:solidFill>
              <a:srgbClr val="ED841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>
                <a:solidFill>
                  <a:schemeClr val="accent1">
                    <a:lumMod val="10000"/>
                  </a:schemeClr>
                </a:solidFill>
              </a:rPr>
              <a:t>CL</a:t>
            </a:r>
            <a:endParaRPr lang="es-ES" sz="14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5402263" y="3175000"/>
            <a:ext cx="947737" cy="287338"/>
          </a:xfrm>
          <a:prstGeom prst="rect">
            <a:avLst/>
          </a:prstGeom>
          <a:solidFill>
            <a:srgbClr val="FF9933"/>
          </a:solidFill>
          <a:ln>
            <a:solidFill>
              <a:srgbClr val="ED841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>
                <a:solidFill>
                  <a:schemeClr val="accent1">
                    <a:lumMod val="10000"/>
                  </a:schemeClr>
                </a:solidFill>
              </a:rPr>
              <a:t>VL</a:t>
            </a:r>
            <a:endParaRPr lang="es-ES" sz="14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3206750" y="2257425"/>
            <a:ext cx="971550" cy="287338"/>
          </a:xfrm>
          <a:prstGeom prst="rect">
            <a:avLst/>
          </a:prstGeom>
          <a:solidFill>
            <a:srgbClr val="73A743"/>
          </a:solidFill>
          <a:ln>
            <a:solidFill>
              <a:srgbClr val="29572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>
                <a:solidFill>
                  <a:schemeClr val="accent1">
                    <a:lumMod val="10000"/>
                  </a:schemeClr>
                </a:solidFill>
              </a:rPr>
              <a:t>35S</a:t>
            </a:r>
            <a:endParaRPr lang="en-US" sz="14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4275138" y="2259013"/>
            <a:ext cx="442912" cy="2889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>
                <a:solidFill>
                  <a:schemeClr val="accent1">
                    <a:lumMod val="10000"/>
                  </a:schemeClr>
                </a:solidFill>
              </a:rPr>
              <a:t>SP</a:t>
            </a:r>
          </a:p>
        </p:txBody>
      </p:sp>
      <p:sp>
        <p:nvSpPr>
          <p:cNvPr id="36" name="35 Rectángulo"/>
          <p:cNvSpPr/>
          <p:nvPr/>
        </p:nvSpPr>
        <p:spPr>
          <a:xfrm>
            <a:off x="6873875" y="2254250"/>
            <a:ext cx="736600" cy="287338"/>
          </a:xfrm>
          <a:prstGeom prst="rect">
            <a:avLst/>
          </a:prstGeom>
          <a:solidFill>
            <a:srgbClr val="9933FF"/>
          </a:solidFill>
          <a:ln>
            <a:solidFill>
              <a:srgbClr val="430E5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 err="1">
                <a:solidFill>
                  <a:schemeClr val="accent1">
                    <a:lumMod val="10000"/>
                  </a:schemeClr>
                </a:solidFill>
              </a:rPr>
              <a:t>TNos</a:t>
            </a:r>
            <a:endParaRPr lang="es-ES" sz="14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37" name="36 Forma libre"/>
          <p:cNvSpPr/>
          <p:nvPr/>
        </p:nvSpPr>
        <p:spPr>
          <a:xfrm>
            <a:off x="3138488" y="2395538"/>
            <a:ext cx="5038725" cy="952500"/>
          </a:xfrm>
          <a:custGeom>
            <a:avLst/>
            <a:gdLst>
              <a:gd name="connsiteX0" fmla="*/ 4895386 w 5490117"/>
              <a:gd name="connsiteY0" fmla="*/ 0 h 747132"/>
              <a:gd name="connsiteX1" fmla="*/ 4783873 w 5490117"/>
              <a:gd name="connsiteY1" fmla="*/ 401444 h 747132"/>
              <a:gd name="connsiteX2" fmla="*/ 657922 w 5490117"/>
              <a:gd name="connsiteY2" fmla="*/ 468351 h 747132"/>
              <a:gd name="connsiteX3" fmla="*/ 836342 w 5490117"/>
              <a:gd name="connsiteY3" fmla="*/ 747132 h 74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0117" h="747132">
                <a:moveTo>
                  <a:pt x="4895386" y="0"/>
                </a:moveTo>
                <a:cubicBezTo>
                  <a:pt x="5192751" y="161693"/>
                  <a:pt x="5490117" y="323386"/>
                  <a:pt x="4783873" y="401444"/>
                </a:cubicBezTo>
                <a:cubicBezTo>
                  <a:pt x="4077629" y="479502"/>
                  <a:pt x="1315844" y="410736"/>
                  <a:pt x="657922" y="468351"/>
                </a:cubicBezTo>
                <a:cubicBezTo>
                  <a:pt x="0" y="525966"/>
                  <a:pt x="418171" y="636549"/>
                  <a:pt x="836342" y="747132"/>
                </a:cubicBezTo>
              </a:path>
            </a:pathLst>
          </a:cu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5842000" y="2260600"/>
            <a:ext cx="949325" cy="287338"/>
          </a:xfrm>
          <a:prstGeom prst="rect">
            <a:avLst/>
          </a:prstGeom>
          <a:solidFill>
            <a:srgbClr val="79B3B3"/>
          </a:solidFill>
          <a:ln>
            <a:solidFill>
              <a:srgbClr val="38636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>
                <a:solidFill>
                  <a:schemeClr val="accent1">
                    <a:lumMod val="10000"/>
                  </a:schemeClr>
                </a:solidFill>
              </a:rPr>
              <a:t>CH</a:t>
            </a:r>
            <a:endParaRPr lang="es-ES" sz="14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4792663" y="2260600"/>
            <a:ext cx="947737" cy="287338"/>
          </a:xfrm>
          <a:prstGeom prst="rect">
            <a:avLst/>
          </a:prstGeom>
          <a:solidFill>
            <a:srgbClr val="79B3B3"/>
          </a:solidFill>
          <a:ln>
            <a:solidFill>
              <a:srgbClr val="38636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dirty="0">
                <a:solidFill>
                  <a:schemeClr val="accent1">
                    <a:lumMod val="10000"/>
                  </a:schemeClr>
                </a:solidFill>
              </a:rPr>
              <a:t>VH</a:t>
            </a:r>
            <a:endParaRPr lang="es-ES" sz="14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5318125" y="3895725"/>
            <a:ext cx="441325" cy="2873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>
                <a:solidFill>
                  <a:schemeClr val="accent1">
                    <a:lumMod val="10000"/>
                  </a:schemeClr>
                </a:solidFill>
              </a:rPr>
              <a:t>SP</a:t>
            </a:r>
          </a:p>
        </p:txBody>
      </p:sp>
      <p:sp>
        <p:nvSpPr>
          <p:cNvPr id="40" name="39 Rectángulo"/>
          <p:cNvSpPr/>
          <p:nvPr/>
        </p:nvSpPr>
        <p:spPr>
          <a:xfrm>
            <a:off x="5826125" y="4741863"/>
            <a:ext cx="441325" cy="2889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>
                <a:solidFill>
                  <a:schemeClr val="accent1">
                    <a:lumMod val="10000"/>
                  </a:schemeClr>
                </a:solidFill>
              </a:rPr>
              <a:t>SP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1752600" y="76200"/>
            <a:ext cx="7391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GoldenBraid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2.0: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building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a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secretory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IgA</a:t>
            </a:r>
            <a:endParaRPr lang="es-ES" sz="2400" dirty="0">
              <a:solidFill>
                <a:schemeClr val="accent2">
                  <a:lumMod val="75000"/>
                </a:schemeClr>
              </a:solidFill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auto">
          <a:xfrm flipV="1">
            <a:off x="0" y="6613525"/>
            <a:ext cx="9144000" cy="2444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s-ES"/>
          </a:p>
        </p:txBody>
      </p:sp>
      <p:sp>
        <p:nvSpPr>
          <p:cNvPr id="41986" name="4 CuadroTexto"/>
          <p:cNvSpPr txBox="1">
            <a:spLocks noChangeArrowheads="1"/>
          </p:cNvSpPr>
          <p:nvPr/>
        </p:nvSpPr>
        <p:spPr bwMode="auto">
          <a:xfrm>
            <a:off x="6188075" y="6594475"/>
            <a:ext cx="29352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/>
              <a:t>www.gbcloning.org</a:t>
            </a:r>
            <a:endParaRPr lang="es-ES"/>
          </a:p>
        </p:txBody>
      </p:sp>
      <p:grpSp>
        <p:nvGrpSpPr>
          <p:cNvPr id="3" name="61 Grupo"/>
          <p:cNvGrpSpPr>
            <a:grpSpLocks/>
          </p:cNvGrpSpPr>
          <p:nvPr/>
        </p:nvGrpSpPr>
        <p:grpSpPr bwMode="auto">
          <a:xfrm>
            <a:off x="0" y="180975"/>
            <a:ext cx="1366838" cy="844550"/>
            <a:chOff x="1259632" y="1988840"/>
            <a:chExt cx="6153226" cy="3909653"/>
          </a:xfrm>
        </p:grpSpPr>
        <p:sp>
          <p:nvSpPr>
            <p:cNvPr id="24" name="23 Flecha circular"/>
            <p:cNvSpPr/>
            <p:nvPr/>
          </p:nvSpPr>
          <p:spPr>
            <a:xfrm rot="9767598">
              <a:off x="1259632" y="2032934"/>
              <a:ext cx="5774454" cy="3086568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187504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5" name="24 Flecha circular"/>
            <p:cNvSpPr/>
            <p:nvPr/>
          </p:nvSpPr>
          <p:spPr>
            <a:xfrm rot="1176284">
              <a:off x="1481179" y="2767831"/>
              <a:ext cx="5803040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59180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6" name="25 Flecha circular"/>
            <p:cNvSpPr/>
            <p:nvPr/>
          </p:nvSpPr>
          <p:spPr>
            <a:xfrm rot="12020438">
              <a:off x="1459737" y="1988840"/>
              <a:ext cx="5760161" cy="300573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0988713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7" name="26 Flecha circular"/>
            <p:cNvSpPr/>
            <p:nvPr/>
          </p:nvSpPr>
          <p:spPr>
            <a:xfrm rot="20636167">
              <a:off x="1831360" y="2709039"/>
              <a:ext cx="5581498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05891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41988" name="454 CuadroTexto"/>
          <p:cNvSpPr txBox="1">
            <a:spLocks noChangeArrowheads="1"/>
          </p:cNvSpPr>
          <p:nvPr/>
        </p:nvSpPr>
        <p:spPr bwMode="auto">
          <a:xfrm>
            <a:off x="441325" y="441325"/>
            <a:ext cx="6207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>
                <a:latin typeface="Calibri" pitchFamily="34" charset="0"/>
              </a:rPr>
              <a:t>GB2.0</a:t>
            </a:r>
            <a:endParaRPr lang="es-ES" sz="1100">
              <a:latin typeface="Calibri" pitchFamily="34" charset="0"/>
            </a:endParaRPr>
          </a:p>
        </p:txBody>
      </p:sp>
      <p:sp>
        <p:nvSpPr>
          <p:cNvPr id="519" name="518 CuadroTexto"/>
          <p:cNvSpPr txBox="1"/>
          <p:nvPr/>
        </p:nvSpPr>
        <p:spPr>
          <a:xfrm>
            <a:off x="1752600" y="76200"/>
            <a:ext cx="7391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400" dirty="0" err="1" smtClean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The</a:t>
            </a:r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GB2.0 </a:t>
            </a:r>
            <a:r>
              <a:rPr lang="es-ES" sz="2400" dirty="0" err="1" smtClean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workflow</a:t>
            </a:r>
            <a:endParaRPr lang="es-ES" sz="2400" dirty="0">
              <a:solidFill>
                <a:schemeClr val="accent2">
                  <a:lumMod val="75000"/>
                </a:schemeClr>
              </a:solidFill>
              <a:cs typeface="Andalus" pitchFamily="18" charset="-78"/>
            </a:endParaRPr>
          </a:p>
        </p:txBody>
      </p:sp>
      <p:sp>
        <p:nvSpPr>
          <p:cNvPr id="99" name="98 Rectángulo"/>
          <p:cNvSpPr/>
          <p:nvPr/>
        </p:nvSpPr>
        <p:spPr>
          <a:xfrm>
            <a:off x="3619818" y="2844165"/>
            <a:ext cx="738000" cy="287338"/>
          </a:xfrm>
          <a:prstGeom prst="rect">
            <a:avLst/>
          </a:prstGeom>
          <a:solidFill>
            <a:srgbClr val="73A743"/>
          </a:solidFill>
          <a:ln>
            <a:solidFill>
              <a:srgbClr val="29572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>
                <a:solidFill>
                  <a:schemeClr val="accent1">
                    <a:lumMod val="10000"/>
                  </a:schemeClr>
                </a:solidFill>
              </a:rPr>
              <a:t>35S</a:t>
            </a:r>
            <a:endParaRPr lang="en-US" sz="14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00" name="99 Rectángulo"/>
          <p:cNvSpPr/>
          <p:nvPr/>
        </p:nvSpPr>
        <p:spPr>
          <a:xfrm>
            <a:off x="3766820" y="2259648"/>
            <a:ext cx="738000" cy="287337"/>
          </a:xfrm>
          <a:prstGeom prst="rect">
            <a:avLst/>
          </a:prstGeom>
          <a:solidFill>
            <a:srgbClr val="AFACCC"/>
          </a:solidFill>
          <a:ln>
            <a:solidFill>
              <a:srgbClr val="7030A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>
                <a:solidFill>
                  <a:schemeClr val="accent1">
                    <a:lumMod val="10000"/>
                  </a:schemeClr>
                </a:solidFill>
              </a:rPr>
              <a:t>SC</a:t>
            </a:r>
          </a:p>
        </p:txBody>
      </p:sp>
      <p:sp>
        <p:nvSpPr>
          <p:cNvPr id="101" name="100 Rectángulo"/>
          <p:cNvSpPr/>
          <p:nvPr/>
        </p:nvSpPr>
        <p:spPr>
          <a:xfrm>
            <a:off x="3924300" y="1671320"/>
            <a:ext cx="736600" cy="287338"/>
          </a:xfrm>
          <a:prstGeom prst="rect">
            <a:avLst/>
          </a:prstGeom>
          <a:solidFill>
            <a:srgbClr val="9933FF"/>
          </a:solidFill>
          <a:ln>
            <a:solidFill>
              <a:srgbClr val="430E5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 err="1">
                <a:solidFill>
                  <a:schemeClr val="accent1">
                    <a:lumMod val="10000"/>
                  </a:schemeClr>
                </a:solidFill>
              </a:rPr>
              <a:t>TNos</a:t>
            </a:r>
            <a:endParaRPr lang="es-ES" sz="14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02" name="101 Rectángulo"/>
          <p:cNvSpPr/>
          <p:nvPr/>
        </p:nvSpPr>
        <p:spPr>
          <a:xfrm>
            <a:off x="3390264" y="3423285"/>
            <a:ext cx="738000" cy="2873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>
                <a:solidFill>
                  <a:schemeClr val="accent1">
                    <a:lumMod val="10000"/>
                  </a:schemeClr>
                </a:solidFill>
              </a:rPr>
              <a:t>SP</a:t>
            </a:r>
          </a:p>
        </p:txBody>
      </p:sp>
      <p:sp>
        <p:nvSpPr>
          <p:cNvPr id="2051" name="AutoShape 3" descr="https://encrypted-tbn0.gstatic.com/images?q=tbn:ANd9GcQMK2m8XzMxpglX_Id5qmKGl-pXJzu8lgigZcaaZRZRu76XBGh3j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105" name="104 Grupo"/>
          <p:cNvGrpSpPr/>
          <p:nvPr/>
        </p:nvGrpSpPr>
        <p:grpSpPr>
          <a:xfrm>
            <a:off x="1301419" y="1676405"/>
            <a:ext cx="1080000" cy="494102"/>
            <a:chOff x="1743379" y="2880364"/>
            <a:chExt cx="1203868" cy="696383"/>
          </a:xfrm>
        </p:grpSpPr>
        <p:pic>
          <p:nvPicPr>
            <p:cNvPr id="103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l="29154" r="39561"/>
            <a:stretch>
              <a:fillRect/>
            </a:stretch>
          </p:blipFill>
          <p:spPr bwMode="auto">
            <a:xfrm rot="5400000">
              <a:off x="2124333" y="2499410"/>
              <a:ext cx="441959" cy="1203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" name="103 CuadroTexto"/>
            <p:cNvSpPr txBox="1"/>
            <p:nvPr/>
          </p:nvSpPr>
          <p:spPr>
            <a:xfrm>
              <a:off x="1996440" y="2926080"/>
              <a:ext cx="807720" cy="650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err="1" smtClean="0">
                  <a:solidFill>
                    <a:schemeClr val="bg2">
                      <a:lumMod val="50000"/>
                    </a:schemeClr>
                  </a:solidFill>
                </a:rPr>
                <a:t>TNos</a:t>
              </a:r>
              <a:endParaRPr lang="es-ES" sz="1400" dirty="0" smtClean="0">
                <a:solidFill>
                  <a:schemeClr val="bg2">
                    <a:lumMod val="50000"/>
                  </a:schemeClr>
                </a:solidFill>
              </a:endParaRPr>
            </a:p>
            <a:p>
              <a:endParaRPr lang="es-E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106" name="105 Grupo"/>
          <p:cNvGrpSpPr/>
          <p:nvPr/>
        </p:nvGrpSpPr>
        <p:grpSpPr>
          <a:xfrm>
            <a:off x="768019" y="2697485"/>
            <a:ext cx="1080000" cy="494102"/>
            <a:chOff x="1743379" y="2880364"/>
            <a:chExt cx="1203868" cy="696383"/>
          </a:xfrm>
        </p:grpSpPr>
        <p:pic>
          <p:nvPicPr>
            <p:cNvPr id="107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l="29154" r="39561"/>
            <a:stretch>
              <a:fillRect/>
            </a:stretch>
          </p:blipFill>
          <p:spPr bwMode="auto">
            <a:xfrm rot="5400000">
              <a:off x="2124333" y="2499410"/>
              <a:ext cx="441959" cy="1203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" name="107 CuadroTexto"/>
            <p:cNvSpPr txBox="1"/>
            <p:nvPr/>
          </p:nvSpPr>
          <p:spPr>
            <a:xfrm>
              <a:off x="1950720" y="2926080"/>
              <a:ext cx="807720" cy="650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bg2">
                      <a:lumMod val="50000"/>
                    </a:schemeClr>
                  </a:solidFill>
                </a:rPr>
                <a:t>35S</a:t>
              </a:r>
            </a:p>
            <a:p>
              <a:endParaRPr lang="es-E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109" name="108 Grupo"/>
          <p:cNvGrpSpPr/>
          <p:nvPr/>
        </p:nvGrpSpPr>
        <p:grpSpPr>
          <a:xfrm>
            <a:off x="508939" y="3322325"/>
            <a:ext cx="1080000" cy="494102"/>
            <a:chOff x="1743379" y="2880364"/>
            <a:chExt cx="1203868" cy="696383"/>
          </a:xfrm>
        </p:grpSpPr>
        <p:pic>
          <p:nvPicPr>
            <p:cNvPr id="110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l="29154" r="39561"/>
            <a:stretch>
              <a:fillRect/>
            </a:stretch>
          </p:blipFill>
          <p:spPr bwMode="auto">
            <a:xfrm rot="5400000">
              <a:off x="2124333" y="2499410"/>
              <a:ext cx="441959" cy="1203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1" name="110 CuadroTexto"/>
            <p:cNvSpPr txBox="1"/>
            <p:nvPr/>
          </p:nvSpPr>
          <p:spPr>
            <a:xfrm>
              <a:off x="1950720" y="2926080"/>
              <a:ext cx="807720" cy="650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bg2">
                      <a:lumMod val="50000"/>
                    </a:schemeClr>
                  </a:solidFill>
                </a:rPr>
                <a:t>SP</a:t>
              </a:r>
            </a:p>
            <a:p>
              <a:endParaRPr lang="es-E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112" name="111 Grupo"/>
          <p:cNvGrpSpPr/>
          <p:nvPr/>
        </p:nvGrpSpPr>
        <p:grpSpPr>
          <a:xfrm>
            <a:off x="1036319" y="2164086"/>
            <a:ext cx="1080000" cy="494102"/>
            <a:chOff x="1743379" y="2880364"/>
            <a:chExt cx="1203868" cy="696383"/>
          </a:xfrm>
        </p:grpSpPr>
        <p:pic>
          <p:nvPicPr>
            <p:cNvPr id="113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l="29154" r="39561"/>
            <a:stretch>
              <a:fillRect/>
            </a:stretch>
          </p:blipFill>
          <p:spPr bwMode="auto">
            <a:xfrm rot="5400000">
              <a:off x="2124333" y="2499410"/>
              <a:ext cx="441959" cy="1203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" name="113 CuadroTexto"/>
            <p:cNvSpPr txBox="1"/>
            <p:nvPr/>
          </p:nvSpPr>
          <p:spPr>
            <a:xfrm>
              <a:off x="1950720" y="2926080"/>
              <a:ext cx="807720" cy="650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err="1" smtClean="0">
                  <a:solidFill>
                    <a:schemeClr val="bg2">
                      <a:lumMod val="50000"/>
                    </a:schemeClr>
                  </a:solidFill>
                </a:rPr>
                <a:t>hSC</a:t>
              </a:r>
              <a:endParaRPr lang="es-ES" sz="1400" dirty="0" smtClean="0">
                <a:solidFill>
                  <a:schemeClr val="bg2">
                    <a:lumMod val="50000"/>
                  </a:schemeClr>
                </a:solidFill>
              </a:endParaRPr>
            </a:p>
            <a:p>
              <a:endParaRPr lang="es-E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15" name="114 CuadroTexto"/>
          <p:cNvSpPr txBox="1"/>
          <p:nvPr/>
        </p:nvSpPr>
        <p:spPr>
          <a:xfrm>
            <a:off x="1855470" y="2286000"/>
            <a:ext cx="16306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accent1">
                    <a:lumMod val="10000"/>
                  </a:schemeClr>
                </a:solidFill>
              </a:rPr>
              <a:t>DOMESTICATION</a:t>
            </a:r>
            <a:endParaRPr lang="es-ES" dirty="0">
              <a:solidFill>
                <a:schemeClr val="accent1">
                  <a:lumMod val="10000"/>
                </a:schemeClr>
              </a:solidFill>
            </a:endParaRPr>
          </a:p>
        </p:txBody>
      </p:sp>
      <p:cxnSp>
        <p:nvCxnSpPr>
          <p:cNvPr id="117" name="116 Conector recto de flecha"/>
          <p:cNvCxnSpPr/>
          <p:nvPr/>
        </p:nvCxnSpPr>
        <p:spPr bwMode="auto">
          <a:xfrm flipV="1">
            <a:off x="2225040" y="2701290"/>
            <a:ext cx="936000" cy="11430"/>
          </a:xfrm>
          <a:prstGeom prst="straightConnector1">
            <a:avLst/>
          </a:prstGeom>
          <a:solidFill>
            <a:schemeClr val="bg2"/>
          </a:solidFill>
          <a:ln w="28575" cap="flat" cmpd="sng" algn="ctr">
            <a:solidFill>
              <a:schemeClr val="bg2">
                <a:lumMod val="75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20" name="119 CuadroTexto"/>
          <p:cNvSpPr txBox="1"/>
          <p:nvPr/>
        </p:nvSpPr>
        <p:spPr>
          <a:xfrm>
            <a:off x="3966908" y="3278773"/>
            <a:ext cx="540000" cy="230832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900" dirty="0" smtClean="0">
                <a:solidFill>
                  <a:schemeClr val="accent1">
                    <a:lumMod val="10000"/>
                  </a:schemeClr>
                </a:solidFill>
              </a:rPr>
              <a:t>AGCC</a:t>
            </a:r>
            <a:endParaRPr lang="es-ES" sz="9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21" name="120 CuadroTexto"/>
          <p:cNvSpPr txBox="1"/>
          <p:nvPr/>
        </p:nvSpPr>
        <p:spPr>
          <a:xfrm>
            <a:off x="3479461" y="1560152"/>
            <a:ext cx="540000" cy="230832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900" dirty="0" smtClean="0">
                <a:solidFill>
                  <a:schemeClr val="accent1">
                    <a:lumMod val="10000"/>
                  </a:schemeClr>
                </a:solidFill>
              </a:rPr>
              <a:t>GCTT</a:t>
            </a:r>
            <a:endParaRPr lang="es-ES" sz="9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22" name="121 CuadroTexto"/>
          <p:cNvSpPr txBox="1"/>
          <p:nvPr/>
        </p:nvSpPr>
        <p:spPr>
          <a:xfrm>
            <a:off x="4264088" y="2714893"/>
            <a:ext cx="540000" cy="230832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900" dirty="0" smtClean="0">
                <a:solidFill>
                  <a:schemeClr val="accent1">
                    <a:lumMod val="10000"/>
                  </a:schemeClr>
                </a:solidFill>
              </a:rPr>
              <a:t>AATG</a:t>
            </a:r>
            <a:endParaRPr lang="es-ES" sz="9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23" name="122 CuadroTexto"/>
          <p:cNvSpPr txBox="1"/>
          <p:nvPr/>
        </p:nvSpPr>
        <p:spPr>
          <a:xfrm>
            <a:off x="4561501" y="1529672"/>
            <a:ext cx="540000" cy="230832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900" dirty="0" smtClean="0">
                <a:solidFill>
                  <a:schemeClr val="accent1">
                    <a:lumMod val="10000"/>
                  </a:schemeClr>
                </a:solidFill>
              </a:rPr>
              <a:t>CGCT</a:t>
            </a:r>
            <a:endParaRPr lang="es-ES" sz="9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24" name="123 CuadroTexto"/>
          <p:cNvSpPr txBox="1"/>
          <p:nvPr/>
        </p:nvSpPr>
        <p:spPr>
          <a:xfrm>
            <a:off x="3258248" y="2730133"/>
            <a:ext cx="540000" cy="230832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900" dirty="0" smtClean="0">
                <a:solidFill>
                  <a:schemeClr val="accent1">
                    <a:lumMod val="10000"/>
                  </a:schemeClr>
                </a:solidFill>
              </a:rPr>
              <a:t>GGAG</a:t>
            </a:r>
            <a:endParaRPr lang="es-ES" sz="9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25" name="124 CuadroTexto"/>
          <p:cNvSpPr txBox="1"/>
          <p:nvPr/>
        </p:nvSpPr>
        <p:spPr>
          <a:xfrm>
            <a:off x="2945828" y="3278773"/>
            <a:ext cx="540000" cy="230832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900" dirty="0" smtClean="0">
                <a:solidFill>
                  <a:schemeClr val="accent1">
                    <a:lumMod val="10000"/>
                  </a:schemeClr>
                </a:solidFill>
              </a:rPr>
              <a:t>AATG</a:t>
            </a:r>
            <a:endParaRPr lang="es-ES" sz="9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26" name="125 CuadroTexto"/>
          <p:cNvSpPr txBox="1"/>
          <p:nvPr/>
        </p:nvSpPr>
        <p:spPr>
          <a:xfrm>
            <a:off x="4397671" y="2131652"/>
            <a:ext cx="540000" cy="230832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900" dirty="0" smtClean="0">
                <a:solidFill>
                  <a:schemeClr val="accent1">
                    <a:lumMod val="10000"/>
                  </a:schemeClr>
                </a:solidFill>
              </a:rPr>
              <a:t>GCTT</a:t>
            </a:r>
            <a:endParaRPr lang="es-ES" sz="9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28" name="127 CuadroTexto"/>
          <p:cNvSpPr txBox="1"/>
          <p:nvPr/>
        </p:nvSpPr>
        <p:spPr>
          <a:xfrm>
            <a:off x="3387788" y="2162443"/>
            <a:ext cx="540000" cy="230832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900" dirty="0" smtClean="0">
                <a:solidFill>
                  <a:schemeClr val="accent1">
                    <a:lumMod val="10000"/>
                  </a:schemeClr>
                </a:solidFill>
              </a:rPr>
              <a:t>AGCC</a:t>
            </a:r>
            <a:endParaRPr lang="es-ES" sz="9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30" name="129 CuadroTexto"/>
          <p:cNvSpPr txBox="1"/>
          <p:nvPr/>
        </p:nvSpPr>
        <p:spPr>
          <a:xfrm>
            <a:off x="4735830" y="2179320"/>
            <a:ext cx="16306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accent1">
                    <a:lumMod val="10000"/>
                  </a:schemeClr>
                </a:solidFill>
              </a:rPr>
              <a:t>MULTIPARTITE ASSEMBLY</a:t>
            </a:r>
            <a:endParaRPr lang="es-ES" dirty="0">
              <a:solidFill>
                <a:schemeClr val="accent1">
                  <a:lumMod val="10000"/>
                </a:schemeClr>
              </a:solidFill>
            </a:endParaRPr>
          </a:p>
        </p:txBody>
      </p:sp>
      <p:cxnSp>
        <p:nvCxnSpPr>
          <p:cNvPr id="131" name="130 Conector recto de flecha"/>
          <p:cNvCxnSpPr/>
          <p:nvPr/>
        </p:nvCxnSpPr>
        <p:spPr bwMode="auto">
          <a:xfrm flipV="1">
            <a:off x="4968240" y="2686050"/>
            <a:ext cx="1116000" cy="11430"/>
          </a:xfrm>
          <a:prstGeom prst="straightConnector1">
            <a:avLst/>
          </a:prstGeom>
          <a:solidFill>
            <a:schemeClr val="bg2"/>
          </a:solidFill>
          <a:ln w="28575" cap="flat" cmpd="sng" algn="ctr">
            <a:solidFill>
              <a:schemeClr val="bg2">
                <a:lumMod val="75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grpSp>
        <p:nvGrpSpPr>
          <p:cNvPr id="136" name="135 Grupo"/>
          <p:cNvGrpSpPr/>
          <p:nvPr/>
        </p:nvGrpSpPr>
        <p:grpSpPr>
          <a:xfrm>
            <a:off x="6183600" y="2566670"/>
            <a:ext cx="2916000" cy="252000"/>
            <a:chOff x="6408738" y="2551430"/>
            <a:chExt cx="3719512" cy="290513"/>
          </a:xfrm>
        </p:grpSpPr>
        <p:sp>
          <p:nvSpPr>
            <p:cNvPr id="132" name="131 Rectángulo"/>
            <p:cNvSpPr/>
            <p:nvPr/>
          </p:nvSpPr>
          <p:spPr>
            <a:xfrm>
              <a:off x="6408738" y="2554605"/>
              <a:ext cx="971550" cy="287338"/>
            </a:xfrm>
            <a:prstGeom prst="rect">
              <a:avLst/>
            </a:prstGeom>
            <a:solidFill>
              <a:srgbClr val="73A743"/>
            </a:solidFill>
            <a:ln>
              <a:solidFill>
                <a:srgbClr val="295729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00" dirty="0" err="1">
                  <a:solidFill>
                    <a:schemeClr val="accent1">
                      <a:lumMod val="10000"/>
                    </a:schemeClr>
                  </a:solidFill>
                </a:rPr>
                <a:t>35S</a:t>
              </a:r>
              <a:endParaRPr lang="en-US" sz="9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  <p:sp>
          <p:nvSpPr>
            <p:cNvPr id="133" name="132 Rectángulo"/>
            <p:cNvSpPr/>
            <p:nvPr/>
          </p:nvSpPr>
          <p:spPr>
            <a:xfrm>
              <a:off x="7950200" y="2553018"/>
              <a:ext cx="1397000" cy="287337"/>
            </a:xfrm>
            <a:prstGeom prst="rect">
              <a:avLst/>
            </a:prstGeom>
            <a:solidFill>
              <a:srgbClr val="AFACCC"/>
            </a:solidFill>
            <a:ln>
              <a:solidFill>
                <a:srgbClr val="7030A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900" dirty="0">
                  <a:solidFill>
                    <a:schemeClr val="accent1">
                      <a:lumMod val="10000"/>
                    </a:schemeClr>
                  </a:solidFill>
                </a:rPr>
                <a:t>SC</a:t>
              </a:r>
            </a:p>
          </p:txBody>
        </p:sp>
        <p:sp>
          <p:nvSpPr>
            <p:cNvPr id="134" name="133 Rectángulo"/>
            <p:cNvSpPr/>
            <p:nvPr/>
          </p:nvSpPr>
          <p:spPr>
            <a:xfrm>
              <a:off x="9391650" y="2551430"/>
              <a:ext cx="736600" cy="287338"/>
            </a:xfrm>
            <a:prstGeom prst="rect">
              <a:avLst/>
            </a:prstGeom>
            <a:solidFill>
              <a:srgbClr val="9933FF"/>
            </a:solidFill>
            <a:ln>
              <a:solidFill>
                <a:srgbClr val="430E5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900" dirty="0" err="1">
                  <a:solidFill>
                    <a:schemeClr val="accent1">
                      <a:lumMod val="10000"/>
                    </a:schemeClr>
                  </a:solidFill>
                </a:rPr>
                <a:t>TNos</a:t>
              </a:r>
              <a:endParaRPr lang="es-ES" sz="9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  <p:sp>
          <p:nvSpPr>
            <p:cNvPr id="135" name="134 Rectángulo"/>
            <p:cNvSpPr/>
            <p:nvPr/>
          </p:nvSpPr>
          <p:spPr>
            <a:xfrm>
              <a:off x="7451725" y="2554605"/>
              <a:ext cx="441325" cy="2873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900" dirty="0">
                  <a:solidFill>
                    <a:schemeClr val="accent1">
                      <a:lumMod val="10000"/>
                    </a:schemeClr>
                  </a:solidFill>
                </a:rPr>
                <a:t>SP</a:t>
              </a:r>
            </a:p>
          </p:txBody>
        </p:sp>
      </p:grpSp>
      <p:sp>
        <p:nvSpPr>
          <p:cNvPr id="137" name="136 CuadroTexto"/>
          <p:cNvSpPr txBox="1"/>
          <p:nvPr/>
        </p:nvSpPr>
        <p:spPr>
          <a:xfrm>
            <a:off x="3566160" y="883920"/>
            <a:ext cx="1356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dirty="0" smtClean="0">
                <a:solidFill>
                  <a:schemeClr val="accent1">
                    <a:lumMod val="25000"/>
                  </a:schemeClr>
                </a:solidFill>
              </a:rPr>
              <a:t>PARTS and SUPERPARTS</a:t>
            </a:r>
            <a:endParaRPr lang="es-ES" sz="11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38" name="137 CuadroTexto"/>
          <p:cNvSpPr txBox="1"/>
          <p:nvPr/>
        </p:nvSpPr>
        <p:spPr>
          <a:xfrm>
            <a:off x="6888480" y="1844040"/>
            <a:ext cx="1615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dirty="0" smtClean="0">
                <a:solidFill>
                  <a:schemeClr val="accent1">
                    <a:lumMod val="25000"/>
                  </a:schemeClr>
                </a:solidFill>
              </a:rPr>
              <a:t>TRANSCRIPTIONAL UNIT</a:t>
            </a:r>
            <a:endParaRPr lang="es-ES" sz="1100" dirty="0">
              <a:solidFill>
                <a:schemeClr val="accent1">
                  <a:lumMod val="25000"/>
                </a:schemeClr>
              </a:solidFill>
            </a:endParaRPr>
          </a:p>
        </p:txBody>
      </p:sp>
      <p:cxnSp>
        <p:nvCxnSpPr>
          <p:cNvPr id="139" name="138 Conector recto de flecha"/>
          <p:cNvCxnSpPr/>
          <p:nvPr/>
        </p:nvCxnSpPr>
        <p:spPr bwMode="auto">
          <a:xfrm rot="5400000" flipV="1">
            <a:off x="6970320" y="3991050"/>
            <a:ext cx="1440000" cy="11430"/>
          </a:xfrm>
          <a:prstGeom prst="straightConnector1">
            <a:avLst/>
          </a:prstGeom>
          <a:solidFill>
            <a:schemeClr val="bg2"/>
          </a:solidFill>
          <a:ln w="28575" cap="flat" cmpd="sng" algn="ctr">
            <a:solidFill>
              <a:schemeClr val="bg2">
                <a:lumMod val="75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grpSp>
        <p:nvGrpSpPr>
          <p:cNvPr id="141" name="61 Grupo"/>
          <p:cNvGrpSpPr>
            <a:grpSpLocks/>
          </p:cNvGrpSpPr>
          <p:nvPr/>
        </p:nvGrpSpPr>
        <p:grpSpPr bwMode="auto">
          <a:xfrm>
            <a:off x="7833360" y="3350895"/>
            <a:ext cx="1051560" cy="611505"/>
            <a:chOff x="1259632" y="1988840"/>
            <a:chExt cx="6153226" cy="3909653"/>
          </a:xfrm>
        </p:grpSpPr>
        <p:sp>
          <p:nvSpPr>
            <p:cNvPr id="142" name="141 Flecha circular"/>
            <p:cNvSpPr/>
            <p:nvPr/>
          </p:nvSpPr>
          <p:spPr>
            <a:xfrm rot="9767598">
              <a:off x="1259632" y="2032934"/>
              <a:ext cx="5774454" cy="3086568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187504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43" name="142 Flecha circular"/>
            <p:cNvSpPr/>
            <p:nvPr/>
          </p:nvSpPr>
          <p:spPr>
            <a:xfrm rot="1176284">
              <a:off x="1481179" y="2767831"/>
              <a:ext cx="5803040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59180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44" name="143 Flecha circular"/>
            <p:cNvSpPr/>
            <p:nvPr/>
          </p:nvSpPr>
          <p:spPr>
            <a:xfrm rot="12020438">
              <a:off x="1459737" y="1988840"/>
              <a:ext cx="5760161" cy="300573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0988713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45" name="144 Flecha circular"/>
            <p:cNvSpPr/>
            <p:nvPr/>
          </p:nvSpPr>
          <p:spPr>
            <a:xfrm rot="20636167">
              <a:off x="1831360" y="2709039"/>
              <a:ext cx="5581498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05891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146" name="145 CuadroTexto"/>
          <p:cNvSpPr txBox="1"/>
          <p:nvPr/>
        </p:nvSpPr>
        <p:spPr>
          <a:xfrm>
            <a:off x="7574280" y="3947160"/>
            <a:ext cx="163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accent1">
                    <a:lumMod val="10000"/>
                  </a:schemeClr>
                </a:solidFill>
              </a:rPr>
              <a:t>BINARY</a:t>
            </a:r>
          </a:p>
          <a:p>
            <a:pPr algn="ctr"/>
            <a:r>
              <a:rPr lang="es-ES_tradnl" dirty="0" smtClean="0">
                <a:solidFill>
                  <a:schemeClr val="accent1">
                    <a:lumMod val="10000"/>
                  </a:schemeClr>
                </a:solidFill>
              </a:rPr>
              <a:t>ASSEMBLY</a:t>
            </a:r>
            <a:endParaRPr lang="es-ES" dirty="0">
              <a:solidFill>
                <a:schemeClr val="accent1">
                  <a:lumMod val="10000"/>
                </a:schemeClr>
              </a:solidFill>
            </a:endParaRPr>
          </a:p>
        </p:txBody>
      </p:sp>
      <p:grpSp>
        <p:nvGrpSpPr>
          <p:cNvPr id="219" name="218 Grupo"/>
          <p:cNvGrpSpPr/>
          <p:nvPr/>
        </p:nvGrpSpPr>
        <p:grpSpPr>
          <a:xfrm>
            <a:off x="5240654" y="5096510"/>
            <a:ext cx="3924000" cy="828000"/>
            <a:chOff x="4676775" y="4898390"/>
            <a:chExt cx="4722813" cy="1138238"/>
          </a:xfrm>
        </p:grpSpPr>
        <p:sp>
          <p:nvSpPr>
            <p:cNvPr id="210" name="209 Rectángulo"/>
            <p:cNvSpPr/>
            <p:nvPr/>
          </p:nvSpPr>
          <p:spPr>
            <a:xfrm>
              <a:off x="5330825" y="5741353"/>
              <a:ext cx="973138" cy="287337"/>
            </a:xfrm>
            <a:prstGeom prst="rect">
              <a:avLst/>
            </a:prstGeom>
            <a:solidFill>
              <a:srgbClr val="73A743"/>
            </a:solidFill>
            <a:ln>
              <a:solidFill>
                <a:srgbClr val="295729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 err="1">
                  <a:solidFill>
                    <a:schemeClr val="accent1">
                      <a:lumMod val="10000"/>
                    </a:schemeClr>
                  </a:solidFill>
                </a:rPr>
                <a:t>35S</a:t>
              </a:r>
              <a:endParaRPr lang="en-US" sz="105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  <p:sp>
          <p:nvSpPr>
            <p:cNvPr id="211" name="210 Rectángulo"/>
            <p:cNvSpPr/>
            <p:nvPr/>
          </p:nvSpPr>
          <p:spPr>
            <a:xfrm>
              <a:off x="6869113" y="5739765"/>
              <a:ext cx="1401762" cy="288925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41A206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050" dirty="0" err="1">
                  <a:solidFill>
                    <a:schemeClr val="accent1">
                      <a:lumMod val="10000"/>
                    </a:schemeClr>
                  </a:solidFill>
                </a:rPr>
                <a:t>Jchain</a:t>
              </a:r>
              <a:endParaRPr lang="es-ES" sz="105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  <p:sp>
          <p:nvSpPr>
            <p:cNvPr id="212" name="211 Rectángulo"/>
            <p:cNvSpPr/>
            <p:nvPr/>
          </p:nvSpPr>
          <p:spPr>
            <a:xfrm>
              <a:off x="8315325" y="5738178"/>
              <a:ext cx="735013" cy="287337"/>
            </a:xfrm>
            <a:prstGeom prst="rect">
              <a:avLst/>
            </a:prstGeom>
            <a:solidFill>
              <a:srgbClr val="9933FF"/>
            </a:solidFill>
            <a:ln>
              <a:solidFill>
                <a:srgbClr val="430E5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050" dirty="0" err="1">
                  <a:solidFill>
                    <a:schemeClr val="accent1">
                      <a:lumMod val="10000"/>
                    </a:schemeClr>
                  </a:solidFill>
                </a:rPr>
                <a:t>TNos</a:t>
              </a:r>
              <a:endParaRPr lang="es-ES" sz="105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  <p:sp>
          <p:nvSpPr>
            <p:cNvPr id="213" name="212 Rectángulo"/>
            <p:cNvSpPr/>
            <p:nvPr/>
          </p:nvSpPr>
          <p:spPr>
            <a:xfrm>
              <a:off x="4808538" y="4901565"/>
              <a:ext cx="971550" cy="287338"/>
            </a:xfrm>
            <a:prstGeom prst="rect">
              <a:avLst/>
            </a:prstGeom>
            <a:solidFill>
              <a:srgbClr val="73A743"/>
            </a:solidFill>
            <a:ln>
              <a:solidFill>
                <a:srgbClr val="295729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 err="1">
                  <a:solidFill>
                    <a:schemeClr val="accent1">
                      <a:lumMod val="10000"/>
                    </a:schemeClr>
                  </a:solidFill>
                </a:rPr>
                <a:t>35S</a:t>
              </a:r>
              <a:endParaRPr lang="en-US" sz="105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  <p:sp>
          <p:nvSpPr>
            <p:cNvPr id="214" name="213 Rectángulo"/>
            <p:cNvSpPr/>
            <p:nvPr/>
          </p:nvSpPr>
          <p:spPr>
            <a:xfrm>
              <a:off x="6350000" y="4899978"/>
              <a:ext cx="1397000" cy="287337"/>
            </a:xfrm>
            <a:prstGeom prst="rect">
              <a:avLst/>
            </a:prstGeom>
            <a:solidFill>
              <a:srgbClr val="AFACCC"/>
            </a:solidFill>
            <a:ln>
              <a:solidFill>
                <a:srgbClr val="7030A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050" dirty="0">
                  <a:solidFill>
                    <a:schemeClr val="accent1">
                      <a:lumMod val="10000"/>
                    </a:schemeClr>
                  </a:solidFill>
                </a:rPr>
                <a:t>SC</a:t>
              </a:r>
            </a:p>
          </p:txBody>
        </p:sp>
        <p:sp>
          <p:nvSpPr>
            <p:cNvPr id="215" name="214 Rectángulo"/>
            <p:cNvSpPr/>
            <p:nvPr/>
          </p:nvSpPr>
          <p:spPr>
            <a:xfrm>
              <a:off x="7791450" y="4898390"/>
              <a:ext cx="736600" cy="287338"/>
            </a:xfrm>
            <a:prstGeom prst="rect">
              <a:avLst/>
            </a:prstGeom>
            <a:solidFill>
              <a:srgbClr val="9933FF"/>
            </a:solidFill>
            <a:ln>
              <a:solidFill>
                <a:srgbClr val="430E5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050" dirty="0" err="1">
                  <a:solidFill>
                    <a:schemeClr val="accent1">
                      <a:lumMod val="10000"/>
                    </a:schemeClr>
                  </a:solidFill>
                </a:rPr>
                <a:t>TNos</a:t>
              </a:r>
              <a:endParaRPr lang="es-ES" sz="105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  <p:sp>
          <p:nvSpPr>
            <p:cNvPr id="216" name="215 Forma libre"/>
            <p:cNvSpPr/>
            <p:nvPr/>
          </p:nvSpPr>
          <p:spPr>
            <a:xfrm>
              <a:off x="4676775" y="5060315"/>
              <a:ext cx="4722813" cy="823913"/>
            </a:xfrm>
            <a:custGeom>
              <a:avLst/>
              <a:gdLst>
                <a:gd name="connsiteX0" fmla="*/ 3839736 w 4722541"/>
                <a:gd name="connsiteY0" fmla="*/ 0 h 825191"/>
                <a:gd name="connsiteX1" fmla="*/ 4196575 w 4722541"/>
                <a:gd name="connsiteY1" fmla="*/ 289932 h 825191"/>
                <a:gd name="connsiteX2" fmla="*/ 683941 w 4722541"/>
                <a:gd name="connsiteY2" fmla="*/ 390293 h 825191"/>
                <a:gd name="connsiteX3" fmla="*/ 92927 w 4722541"/>
                <a:gd name="connsiteY3" fmla="*/ 735981 h 825191"/>
                <a:gd name="connsiteX4" fmla="*/ 628185 w 4722541"/>
                <a:gd name="connsiteY4" fmla="*/ 825191 h 82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2541" h="825191">
                  <a:moveTo>
                    <a:pt x="3839736" y="0"/>
                  </a:moveTo>
                  <a:cubicBezTo>
                    <a:pt x="4281138" y="112441"/>
                    <a:pt x="4722541" y="224883"/>
                    <a:pt x="4196575" y="289932"/>
                  </a:cubicBezTo>
                  <a:cubicBezTo>
                    <a:pt x="3670609" y="354981"/>
                    <a:pt x="1367882" y="315952"/>
                    <a:pt x="683941" y="390293"/>
                  </a:cubicBezTo>
                  <a:cubicBezTo>
                    <a:pt x="0" y="464634"/>
                    <a:pt x="102220" y="663498"/>
                    <a:pt x="92927" y="735981"/>
                  </a:cubicBezTo>
                  <a:cubicBezTo>
                    <a:pt x="83634" y="808464"/>
                    <a:pt x="355909" y="816827"/>
                    <a:pt x="628185" y="825191"/>
                  </a:cubicBezTo>
                </a:path>
              </a:pathLst>
            </a:cu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700"/>
            </a:p>
          </p:txBody>
        </p:sp>
        <p:sp>
          <p:nvSpPr>
            <p:cNvPr id="217" name="216 Rectángulo"/>
            <p:cNvSpPr/>
            <p:nvPr/>
          </p:nvSpPr>
          <p:spPr>
            <a:xfrm>
              <a:off x="5851525" y="4901565"/>
              <a:ext cx="441325" cy="2873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050" dirty="0">
                  <a:solidFill>
                    <a:schemeClr val="accent1">
                      <a:lumMod val="10000"/>
                    </a:schemeClr>
                  </a:solidFill>
                </a:rPr>
                <a:t>SP</a:t>
              </a:r>
            </a:p>
          </p:txBody>
        </p:sp>
        <p:sp>
          <p:nvSpPr>
            <p:cNvPr id="218" name="217 Rectángulo"/>
            <p:cNvSpPr/>
            <p:nvPr/>
          </p:nvSpPr>
          <p:spPr>
            <a:xfrm>
              <a:off x="6359525" y="5747703"/>
              <a:ext cx="441325" cy="2889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050" dirty="0">
                  <a:solidFill>
                    <a:schemeClr val="accent1">
                      <a:lumMod val="10000"/>
                    </a:schemeClr>
                  </a:solidFill>
                </a:rPr>
                <a:t>SP</a:t>
              </a:r>
            </a:p>
          </p:txBody>
        </p:sp>
      </p:grpSp>
      <p:sp>
        <p:nvSpPr>
          <p:cNvPr id="220" name="219 CuadroTexto"/>
          <p:cNvSpPr txBox="1"/>
          <p:nvPr/>
        </p:nvSpPr>
        <p:spPr>
          <a:xfrm>
            <a:off x="5760720" y="4526280"/>
            <a:ext cx="1615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dirty="0" smtClean="0">
                <a:solidFill>
                  <a:schemeClr val="accent1">
                    <a:lumMod val="25000"/>
                  </a:schemeClr>
                </a:solidFill>
              </a:rPr>
              <a:t>GENETIC</a:t>
            </a:r>
          </a:p>
          <a:p>
            <a:pPr algn="ctr"/>
            <a:r>
              <a:rPr lang="es-ES_tradnl" sz="1100" dirty="0" smtClean="0">
                <a:solidFill>
                  <a:schemeClr val="accent1">
                    <a:lumMod val="25000"/>
                  </a:schemeClr>
                </a:solidFill>
              </a:rPr>
              <a:t>MODULE</a:t>
            </a:r>
            <a:endParaRPr lang="es-ES" sz="1100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auto">
          <a:xfrm flipV="1">
            <a:off x="0" y="6613525"/>
            <a:ext cx="9144000" cy="2444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s-ES"/>
          </a:p>
        </p:txBody>
      </p:sp>
      <p:sp>
        <p:nvSpPr>
          <p:cNvPr id="41986" name="4 CuadroTexto"/>
          <p:cNvSpPr txBox="1">
            <a:spLocks noChangeArrowheads="1"/>
          </p:cNvSpPr>
          <p:nvPr/>
        </p:nvSpPr>
        <p:spPr bwMode="auto">
          <a:xfrm>
            <a:off x="6188075" y="6594475"/>
            <a:ext cx="29352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/>
              <a:t>www.gbcloning.org</a:t>
            </a:r>
            <a:endParaRPr lang="es-ES"/>
          </a:p>
        </p:txBody>
      </p:sp>
      <p:grpSp>
        <p:nvGrpSpPr>
          <p:cNvPr id="41987" name="61 Grupo"/>
          <p:cNvGrpSpPr>
            <a:grpSpLocks/>
          </p:cNvGrpSpPr>
          <p:nvPr/>
        </p:nvGrpSpPr>
        <p:grpSpPr bwMode="auto">
          <a:xfrm>
            <a:off x="0" y="180975"/>
            <a:ext cx="1366838" cy="844550"/>
            <a:chOff x="1259632" y="1988840"/>
            <a:chExt cx="6153226" cy="3909653"/>
          </a:xfrm>
        </p:grpSpPr>
        <p:sp>
          <p:nvSpPr>
            <p:cNvPr id="24" name="23 Flecha circular"/>
            <p:cNvSpPr/>
            <p:nvPr/>
          </p:nvSpPr>
          <p:spPr>
            <a:xfrm rot="9767598">
              <a:off x="1259632" y="2032934"/>
              <a:ext cx="5774454" cy="3086568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187504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5" name="24 Flecha circular"/>
            <p:cNvSpPr/>
            <p:nvPr/>
          </p:nvSpPr>
          <p:spPr>
            <a:xfrm rot="1176284">
              <a:off x="1481179" y="2767831"/>
              <a:ext cx="5803040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59180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6" name="25 Flecha circular"/>
            <p:cNvSpPr/>
            <p:nvPr/>
          </p:nvSpPr>
          <p:spPr>
            <a:xfrm rot="12020438">
              <a:off x="1459737" y="1988840"/>
              <a:ext cx="5760161" cy="300573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0988713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7" name="26 Flecha circular"/>
            <p:cNvSpPr/>
            <p:nvPr/>
          </p:nvSpPr>
          <p:spPr>
            <a:xfrm rot="20636167">
              <a:off x="1831360" y="2709039"/>
              <a:ext cx="5581498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05891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41988" name="454 CuadroTexto"/>
          <p:cNvSpPr txBox="1">
            <a:spLocks noChangeArrowheads="1"/>
          </p:cNvSpPr>
          <p:nvPr/>
        </p:nvSpPr>
        <p:spPr bwMode="auto">
          <a:xfrm>
            <a:off x="441325" y="441325"/>
            <a:ext cx="6207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>
                <a:latin typeface="Calibri" pitchFamily="34" charset="0"/>
              </a:rPr>
              <a:t>GB2.0</a:t>
            </a:r>
            <a:endParaRPr lang="es-ES" sz="1100">
              <a:latin typeface="Calibri" pitchFamily="34" charset="0"/>
            </a:endParaRPr>
          </a:p>
        </p:txBody>
      </p:sp>
      <p:cxnSp>
        <p:nvCxnSpPr>
          <p:cNvPr id="456" name="455 Conector recto"/>
          <p:cNvCxnSpPr/>
          <p:nvPr/>
        </p:nvCxnSpPr>
        <p:spPr>
          <a:xfrm>
            <a:off x="2690813" y="4327525"/>
            <a:ext cx="0" cy="1368425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7" name="456 Conector recto"/>
          <p:cNvCxnSpPr/>
          <p:nvPr/>
        </p:nvCxnSpPr>
        <p:spPr>
          <a:xfrm>
            <a:off x="5884863" y="4341813"/>
            <a:ext cx="0" cy="1368425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9" name="458 Conector recto"/>
          <p:cNvCxnSpPr/>
          <p:nvPr/>
        </p:nvCxnSpPr>
        <p:spPr>
          <a:xfrm>
            <a:off x="5507038" y="4341813"/>
            <a:ext cx="0" cy="1368425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1" name="460 Conector recto"/>
          <p:cNvCxnSpPr/>
          <p:nvPr/>
        </p:nvCxnSpPr>
        <p:spPr>
          <a:xfrm>
            <a:off x="6264275" y="4341813"/>
            <a:ext cx="0" cy="1368425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3" name="462 Conector recto"/>
          <p:cNvCxnSpPr/>
          <p:nvPr/>
        </p:nvCxnSpPr>
        <p:spPr>
          <a:xfrm>
            <a:off x="2168525" y="4327525"/>
            <a:ext cx="0" cy="1368425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5" name="464 Conector recto"/>
          <p:cNvCxnSpPr/>
          <p:nvPr/>
        </p:nvCxnSpPr>
        <p:spPr>
          <a:xfrm>
            <a:off x="3165475" y="4327525"/>
            <a:ext cx="0" cy="1368425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7" name="466 Conector recto"/>
          <p:cNvCxnSpPr/>
          <p:nvPr/>
        </p:nvCxnSpPr>
        <p:spPr>
          <a:xfrm>
            <a:off x="3903663" y="4327525"/>
            <a:ext cx="0" cy="13684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9" name="468 Conector recto"/>
          <p:cNvCxnSpPr/>
          <p:nvPr/>
        </p:nvCxnSpPr>
        <p:spPr>
          <a:xfrm>
            <a:off x="4435475" y="4327525"/>
            <a:ext cx="0" cy="1368425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1" name="470 Conector recto"/>
          <p:cNvCxnSpPr/>
          <p:nvPr/>
        </p:nvCxnSpPr>
        <p:spPr>
          <a:xfrm>
            <a:off x="5027613" y="4341813"/>
            <a:ext cx="0" cy="13684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3" name="472 Conector recto"/>
          <p:cNvCxnSpPr/>
          <p:nvPr/>
        </p:nvCxnSpPr>
        <p:spPr>
          <a:xfrm>
            <a:off x="6672263" y="4341813"/>
            <a:ext cx="0" cy="13684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5" name="474 Conector recto"/>
          <p:cNvCxnSpPr/>
          <p:nvPr/>
        </p:nvCxnSpPr>
        <p:spPr>
          <a:xfrm>
            <a:off x="7123113" y="4341813"/>
            <a:ext cx="0" cy="1368425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7" name="476 Conector recto"/>
          <p:cNvCxnSpPr/>
          <p:nvPr/>
        </p:nvCxnSpPr>
        <p:spPr>
          <a:xfrm>
            <a:off x="7723188" y="4341813"/>
            <a:ext cx="0" cy="1368425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8" name="487 Rectángulo"/>
          <p:cNvSpPr/>
          <p:nvPr/>
        </p:nvSpPr>
        <p:spPr>
          <a:xfrm>
            <a:off x="2225675" y="4398963"/>
            <a:ext cx="1620838" cy="2159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>
                <a:cs typeface="Arial" pitchFamily="34" charset="0"/>
              </a:rPr>
              <a:t>SUBJECT</a:t>
            </a:r>
          </a:p>
        </p:txBody>
      </p:sp>
      <p:sp>
        <p:nvSpPr>
          <p:cNvPr id="489" name="488 Rectángulo"/>
          <p:cNvSpPr/>
          <p:nvPr/>
        </p:nvSpPr>
        <p:spPr>
          <a:xfrm>
            <a:off x="3978275" y="4398963"/>
            <a:ext cx="3057525" cy="2159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cs typeface="Arial" pitchFamily="34" charset="0"/>
              </a:rPr>
              <a:t>PREDICATE</a:t>
            </a:r>
          </a:p>
        </p:txBody>
      </p:sp>
      <p:sp>
        <p:nvSpPr>
          <p:cNvPr id="490" name="489 Rectángulo"/>
          <p:cNvSpPr/>
          <p:nvPr/>
        </p:nvSpPr>
        <p:spPr>
          <a:xfrm>
            <a:off x="7197725" y="4414838"/>
            <a:ext cx="465138" cy="2159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050" dirty="0">
                <a:cs typeface="Arial" pitchFamily="34" charset="0"/>
              </a:rPr>
              <a:t>STOP</a:t>
            </a:r>
          </a:p>
        </p:txBody>
      </p:sp>
      <p:sp>
        <p:nvSpPr>
          <p:cNvPr id="491" name="490 Rectángulo"/>
          <p:cNvSpPr/>
          <p:nvPr/>
        </p:nvSpPr>
        <p:spPr>
          <a:xfrm>
            <a:off x="3978275" y="4687888"/>
            <a:ext cx="971550" cy="215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cs typeface="Arial" pitchFamily="34" charset="0"/>
              </a:rPr>
              <a:t>VERB</a:t>
            </a:r>
          </a:p>
        </p:txBody>
      </p:sp>
      <p:sp>
        <p:nvSpPr>
          <p:cNvPr id="500" name="499 Rectángulo"/>
          <p:cNvSpPr/>
          <p:nvPr/>
        </p:nvSpPr>
        <p:spPr>
          <a:xfrm>
            <a:off x="5086350" y="4692650"/>
            <a:ext cx="360363" cy="2111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cs typeface="Arial" pitchFamily="34" charset="0"/>
              </a:rPr>
              <a:t>ART</a:t>
            </a:r>
          </a:p>
        </p:txBody>
      </p:sp>
      <p:sp>
        <p:nvSpPr>
          <p:cNvPr id="502" name="501 Rectángulo"/>
          <p:cNvSpPr/>
          <p:nvPr/>
        </p:nvSpPr>
        <p:spPr>
          <a:xfrm>
            <a:off x="6311900" y="4692650"/>
            <a:ext cx="720725" cy="2111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cs typeface="Arial" pitchFamily="34" charset="0"/>
              </a:rPr>
              <a:t>NOUN</a:t>
            </a:r>
          </a:p>
        </p:txBody>
      </p:sp>
      <p:cxnSp>
        <p:nvCxnSpPr>
          <p:cNvPr id="507" name="506 Conector recto"/>
          <p:cNvCxnSpPr/>
          <p:nvPr/>
        </p:nvCxnSpPr>
        <p:spPr>
          <a:xfrm>
            <a:off x="2168525" y="4992688"/>
            <a:ext cx="554355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4" name="513 Rectángulo"/>
          <p:cNvSpPr/>
          <p:nvPr/>
        </p:nvSpPr>
        <p:spPr>
          <a:xfrm>
            <a:off x="2780242" y="4687888"/>
            <a:ext cx="1016000" cy="215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cs typeface="Arial" pitchFamily="34" charset="0"/>
              </a:rPr>
              <a:t>NOUN</a:t>
            </a:r>
          </a:p>
        </p:txBody>
      </p:sp>
      <p:sp>
        <p:nvSpPr>
          <p:cNvPr id="517" name="516 CuadroTexto"/>
          <p:cNvSpPr txBox="1"/>
          <p:nvPr/>
        </p:nvSpPr>
        <p:spPr>
          <a:xfrm>
            <a:off x="1539875" y="3763963"/>
            <a:ext cx="42068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1800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es-ES_tradnl" sz="1800" dirty="0" err="1">
                <a:solidFill>
                  <a:schemeClr val="accent2">
                    <a:lumMod val="75000"/>
                  </a:schemeClr>
                </a:solidFill>
              </a:rPr>
              <a:t>English</a:t>
            </a:r>
            <a:r>
              <a:rPr lang="es-ES_tradnl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_tradnl" sz="1800" dirty="0" err="1">
                <a:solidFill>
                  <a:schemeClr val="accent2">
                    <a:lumMod val="75000"/>
                  </a:schemeClr>
                </a:solidFill>
              </a:rPr>
              <a:t>sentence</a:t>
            </a:r>
            <a:endParaRPr lang="es-E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9" name="518 CuadroTexto"/>
          <p:cNvSpPr txBox="1"/>
          <p:nvPr/>
        </p:nvSpPr>
        <p:spPr>
          <a:xfrm>
            <a:off x="1752600" y="76200"/>
            <a:ext cx="7391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The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Grammar</a:t>
            </a:r>
            <a:endParaRPr lang="es-ES" sz="2400" dirty="0">
              <a:solidFill>
                <a:schemeClr val="accent2">
                  <a:lumMod val="75000"/>
                </a:schemeClr>
              </a:solidFill>
              <a:cs typeface="Andalus" pitchFamily="18" charset="-78"/>
            </a:endParaRPr>
          </a:p>
        </p:txBody>
      </p:sp>
      <p:sp>
        <p:nvSpPr>
          <p:cNvPr id="91" name="90 Rectángulo"/>
          <p:cNvSpPr/>
          <p:nvPr/>
        </p:nvSpPr>
        <p:spPr>
          <a:xfrm>
            <a:off x="5565775" y="4691063"/>
            <a:ext cx="647700" cy="2095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cs typeface="Arial" pitchFamily="34" charset="0"/>
              </a:rPr>
              <a:t>ADJ</a:t>
            </a:r>
          </a:p>
        </p:txBody>
      </p:sp>
      <p:sp>
        <p:nvSpPr>
          <p:cNvPr id="93" name="92 CuadroTexto"/>
          <p:cNvSpPr txBox="1"/>
          <p:nvPr/>
        </p:nvSpPr>
        <p:spPr>
          <a:xfrm>
            <a:off x="2232025" y="5053013"/>
            <a:ext cx="161131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1600" dirty="0" err="1">
                <a:solidFill>
                  <a:schemeClr val="accent1">
                    <a:lumMod val="10000"/>
                  </a:schemeClr>
                </a:solidFill>
                <a:latin typeface="Comic Sans MS" pitchFamily="66" charset="0"/>
              </a:rPr>
              <a:t>Biotechnology</a:t>
            </a:r>
            <a:endParaRPr lang="es-ES" sz="1600" dirty="0">
              <a:solidFill>
                <a:schemeClr val="accent1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4" name="93 CuadroTexto"/>
          <p:cNvSpPr txBox="1"/>
          <p:nvPr/>
        </p:nvSpPr>
        <p:spPr>
          <a:xfrm>
            <a:off x="3640138" y="5049838"/>
            <a:ext cx="161131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1600" dirty="0">
                <a:solidFill>
                  <a:schemeClr val="accent1">
                    <a:lumMod val="10000"/>
                  </a:schemeClr>
                </a:solidFill>
                <a:latin typeface="Comic Sans MS" pitchFamily="66" charset="0"/>
              </a:rPr>
              <a:t>has</a:t>
            </a:r>
            <a:endParaRPr lang="es-ES" sz="1600" dirty="0">
              <a:solidFill>
                <a:schemeClr val="accent1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5" name="94 CuadroTexto"/>
          <p:cNvSpPr txBox="1"/>
          <p:nvPr/>
        </p:nvSpPr>
        <p:spPr>
          <a:xfrm>
            <a:off x="4457700" y="5046663"/>
            <a:ext cx="16129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1600" dirty="0">
                <a:solidFill>
                  <a:schemeClr val="accent1">
                    <a:lumMod val="10000"/>
                  </a:schemeClr>
                </a:solidFill>
                <a:latin typeface="Comic Sans MS" pitchFamily="66" charset="0"/>
              </a:rPr>
              <a:t>a</a:t>
            </a:r>
            <a:endParaRPr lang="es-ES" sz="1600" dirty="0">
              <a:solidFill>
                <a:schemeClr val="accent1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7" name="96 CuadroTexto"/>
          <p:cNvSpPr txBox="1"/>
          <p:nvPr/>
        </p:nvSpPr>
        <p:spPr>
          <a:xfrm>
            <a:off x="5091113" y="5060950"/>
            <a:ext cx="16113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1600" dirty="0" err="1">
                <a:solidFill>
                  <a:schemeClr val="accent1">
                    <a:lumMod val="10000"/>
                  </a:schemeClr>
                </a:solidFill>
                <a:latin typeface="Comic Sans MS" pitchFamily="66" charset="0"/>
              </a:rPr>
              <a:t>huge</a:t>
            </a:r>
            <a:endParaRPr lang="es-ES" sz="1600" dirty="0">
              <a:solidFill>
                <a:schemeClr val="accent1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8" name="97 CuadroTexto"/>
          <p:cNvSpPr txBox="1"/>
          <p:nvPr/>
        </p:nvSpPr>
        <p:spPr>
          <a:xfrm>
            <a:off x="5894388" y="5057775"/>
            <a:ext cx="16113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1600" dirty="0" err="1">
                <a:solidFill>
                  <a:schemeClr val="accent1">
                    <a:lumMod val="10000"/>
                  </a:schemeClr>
                </a:solidFill>
                <a:latin typeface="Comic Sans MS" pitchFamily="66" charset="0"/>
              </a:rPr>
              <a:t>potential</a:t>
            </a:r>
            <a:endParaRPr lang="es-ES" sz="1600" dirty="0">
              <a:solidFill>
                <a:schemeClr val="accent1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6" name="95 CuadroTexto"/>
          <p:cNvSpPr txBox="1"/>
          <p:nvPr/>
        </p:nvSpPr>
        <p:spPr>
          <a:xfrm>
            <a:off x="6610350" y="5060950"/>
            <a:ext cx="161131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1600" dirty="0">
                <a:solidFill>
                  <a:schemeClr val="accent1">
                    <a:lumMod val="10000"/>
                  </a:schemeClr>
                </a:solidFill>
                <a:latin typeface="Comic Sans MS" pitchFamily="66" charset="0"/>
              </a:rPr>
              <a:t>.</a:t>
            </a:r>
            <a:endParaRPr lang="es-ES" sz="1600" dirty="0">
              <a:solidFill>
                <a:schemeClr val="accent1">
                  <a:lumMod val="1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154" name="153 Conector recto"/>
          <p:cNvCxnSpPr/>
          <p:nvPr/>
        </p:nvCxnSpPr>
        <p:spPr>
          <a:xfrm>
            <a:off x="2781300" y="1681163"/>
            <a:ext cx="0" cy="161925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154 Conector recto"/>
          <p:cNvCxnSpPr/>
          <p:nvPr/>
        </p:nvCxnSpPr>
        <p:spPr>
          <a:xfrm>
            <a:off x="5654675" y="1681163"/>
            <a:ext cx="0" cy="161925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155 CuadroTexto"/>
          <p:cNvSpPr txBox="1"/>
          <p:nvPr/>
        </p:nvSpPr>
        <p:spPr>
          <a:xfrm>
            <a:off x="5510213" y="2346325"/>
            <a:ext cx="279400" cy="12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800" dirty="0">
                <a:cs typeface="Arial" pitchFamily="34" charset="0"/>
              </a:rPr>
              <a:t>TTCG</a:t>
            </a:r>
          </a:p>
        </p:txBody>
      </p:sp>
      <p:cxnSp>
        <p:nvCxnSpPr>
          <p:cNvPr id="157" name="156 Conector recto"/>
          <p:cNvCxnSpPr/>
          <p:nvPr/>
        </p:nvCxnSpPr>
        <p:spPr>
          <a:xfrm>
            <a:off x="5275263" y="1681163"/>
            <a:ext cx="0" cy="161925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157 CuadroTexto"/>
          <p:cNvSpPr txBox="1"/>
          <p:nvPr/>
        </p:nvSpPr>
        <p:spPr>
          <a:xfrm>
            <a:off x="5119688" y="2346325"/>
            <a:ext cx="301625" cy="12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800" dirty="0" err="1">
                <a:cs typeface="Arial" pitchFamily="34" charset="0"/>
              </a:rPr>
              <a:t>AGCC</a:t>
            </a:r>
            <a:endParaRPr lang="en-US" sz="800" dirty="0">
              <a:cs typeface="Arial" pitchFamily="34" charset="0"/>
            </a:endParaRPr>
          </a:p>
        </p:txBody>
      </p:sp>
      <p:cxnSp>
        <p:nvCxnSpPr>
          <p:cNvPr id="159" name="158 Conector recto"/>
          <p:cNvCxnSpPr/>
          <p:nvPr/>
        </p:nvCxnSpPr>
        <p:spPr>
          <a:xfrm>
            <a:off x="6032500" y="1681163"/>
            <a:ext cx="0" cy="161925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159 CuadroTexto"/>
          <p:cNvSpPr txBox="1"/>
          <p:nvPr/>
        </p:nvSpPr>
        <p:spPr>
          <a:xfrm>
            <a:off x="5886450" y="2346325"/>
            <a:ext cx="307975" cy="12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800" dirty="0" err="1">
                <a:cs typeface="Arial" pitchFamily="34" charset="0"/>
              </a:rPr>
              <a:t>GCAG</a:t>
            </a:r>
            <a:endParaRPr lang="en-US" sz="800" dirty="0">
              <a:cs typeface="Arial" pitchFamily="34" charset="0"/>
            </a:endParaRPr>
          </a:p>
        </p:txBody>
      </p:sp>
      <p:cxnSp>
        <p:nvCxnSpPr>
          <p:cNvPr id="161" name="160 Conector recto"/>
          <p:cNvCxnSpPr/>
          <p:nvPr/>
        </p:nvCxnSpPr>
        <p:spPr>
          <a:xfrm>
            <a:off x="2257425" y="1681163"/>
            <a:ext cx="0" cy="161925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2" name="161 CuadroTexto"/>
          <p:cNvSpPr txBox="1"/>
          <p:nvPr/>
        </p:nvSpPr>
        <p:spPr>
          <a:xfrm>
            <a:off x="2068513" y="2346325"/>
            <a:ext cx="314325" cy="12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800" dirty="0" err="1">
                <a:cs typeface="Arial" pitchFamily="34" charset="0"/>
              </a:rPr>
              <a:t>GGAG</a:t>
            </a:r>
            <a:endParaRPr lang="en-US" sz="800" dirty="0">
              <a:cs typeface="Arial" pitchFamily="34" charset="0"/>
            </a:endParaRPr>
          </a:p>
        </p:txBody>
      </p:sp>
      <p:cxnSp>
        <p:nvCxnSpPr>
          <p:cNvPr id="163" name="162 Conector recto"/>
          <p:cNvCxnSpPr/>
          <p:nvPr/>
        </p:nvCxnSpPr>
        <p:spPr>
          <a:xfrm>
            <a:off x="3254375" y="1681163"/>
            <a:ext cx="0" cy="161925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163 CuadroTexto"/>
          <p:cNvSpPr txBox="1"/>
          <p:nvPr/>
        </p:nvSpPr>
        <p:spPr>
          <a:xfrm>
            <a:off x="3103563" y="2346325"/>
            <a:ext cx="284162" cy="12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800" dirty="0" err="1">
                <a:cs typeface="Arial" pitchFamily="34" charset="0"/>
              </a:rPr>
              <a:t>TCCC</a:t>
            </a:r>
            <a:endParaRPr lang="en-US" sz="800" dirty="0">
              <a:cs typeface="Arial" pitchFamily="34" charset="0"/>
            </a:endParaRPr>
          </a:p>
        </p:txBody>
      </p:sp>
      <p:cxnSp>
        <p:nvCxnSpPr>
          <p:cNvPr id="165" name="164 Conector recto"/>
          <p:cNvCxnSpPr/>
          <p:nvPr/>
        </p:nvCxnSpPr>
        <p:spPr>
          <a:xfrm>
            <a:off x="3795713" y="1681163"/>
            <a:ext cx="0" cy="16192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6" name="165 CuadroTexto"/>
          <p:cNvSpPr txBox="1"/>
          <p:nvPr/>
        </p:nvSpPr>
        <p:spPr>
          <a:xfrm>
            <a:off x="3641725" y="2346325"/>
            <a:ext cx="271463" cy="12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800" dirty="0">
                <a:cs typeface="Arial" pitchFamily="34" charset="0"/>
              </a:rPr>
              <a:t>TACT</a:t>
            </a:r>
          </a:p>
        </p:txBody>
      </p:sp>
      <p:cxnSp>
        <p:nvCxnSpPr>
          <p:cNvPr id="167" name="166 Conector recto"/>
          <p:cNvCxnSpPr/>
          <p:nvPr/>
        </p:nvCxnSpPr>
        <p:spPr>
          <a:xfrm>
            <a:off x="4325938" y="1681163"/>
            <a:ext cx="0" cy="161925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167 CuadroTexto"/>
          <p:cNvSpPr txBox="1"/>
          <p:nvPr/>
        </p:nvSpPr>
        <p:spPr>
          <a:xfrm>
            <a:off x="4171950" y="2346325"/>
            <a:ext cx="284163" cy="12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800" dirty="0">
                <a:cs typeface="Arial" pitchFamily="34" charset="0"/>
              </a:rPr>
              <a:t>CCAT</a:t>
            </a:r>
          </a:p>
        </p:txBody>
      </p:sp>
      <p:cxnSp>
        <p:nvCxnSpPr>
          <p:cNvPr id="169" name="168 Conector recto"/>
          <p:cNvCxnSpPr/>
          <p:nvPr/>
        </p:nvCxnSpPr>
        <p:spPr>
          <a:xfrm>
            <a:off x="4857750" y="1681163"/>
            <a:ext cx="0" cy="16192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0" name="169 CuadroTexto"/>
          <p:cNvSpPr txBox="1"/>
          <p:nvPr/>
        </p:nvSpPr>
        <p:spPr>
          <a:xfrm>
            <a:off x="4700588" y="2346325"/>
            <a:ext cx="290512" cy="12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800" dirty="0" err="1">
                <a:cs typeface="Arial" pitchFamily="34" charset="0"/>
              </a:rPr>
              <a:t>AATG</a:t>
            </a:r>
            <a:endParaRPr lang="en-US" sz="800" dirty="0">
              <a:cs typeface="Arial" pitchFamily="34" charset="0"/>
            </a:endParaRPr>
          </a:p>
        </p:txBody>
      </p:sp>
      <p:cxnSp>
        <p:nvCxnSpPr>
          <p:cNvPr id="171" name="170 Conector recto"/>
          <p:cNvCxnSpPr/>
          <p:nvPr/>
        </p:nvCxnSpPr>
        <p:spPr>
          <a:xfrm>
            <a:off x="6440488" y="1681163"/>
            <a:ext cx="0" cy="161925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2" name="171 CuadroTexto"/>
          <p:cNvSpPr txBox="1"/>
          <p:nvPr/>
        </p:nvSpPr>
        <p:spPr>
          <a:xfrm>
            <a:off x="6291263" y="2346325"/>
            <a:ext cx="277812" cy="12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800" dirty="0" err="1">
                <a:cs typeface="Arial" pitchFamily="34" charset="0"/>
              </a:rPr>
              <a:t>GCTT</a:t>
            </a:r>
            <a:endParaRPr lang="en-US" sz="800" dirty="0">
              <a:cs typeface="Arial" pitchFamily="34" charset="0"/>
            </a:endParaRPr>
          </a:p>
        </p:txBody>
      </p:sp>
      <p:cxnSp>
        <p:nvCxnSpPr>
          <p:cNvPr id="173" name="172 Conector recto"/>
          <p:cNvCxnSpPr/>
          <p:nvPr/>
        </p:nvCxnSpPr>
        <p:spPr>
          <a:xfrm>
            <a:off x="6983413" y="1681163"/>
            <a:ext cx="0" cy="161925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4" name="173 CuadroTexto"/>
          <p:cNvSpPr txBox="1"/>
          <p:nvPr/>
        </p:nvSpPr>
        <p:spPr>
          <a:xfrm>
            <a:off x="6827838" y="2346325"/>
            <a:ext cx="296862" cy="12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800" dirty="0">
                <a:cs typeface="Arial" pitchFamily="34" charset="0"/>
              </a:rPr>
              <a:t>GGTA</a:t>
            </a:r>
          </a:p>
        </p:txBody>
      </p:sp>
      <p:cxnSp>
        <p:nvCxnSpPr>
          <p:cNvPr id="175" name="174 Conector recto"/>
          <p:cNvCxnSpPr/>
          <p:nvPr/>
        </p:nvCxnSpPr>
        <p:spPr>
          <a:xfrm>
            <a:off x="7583488" y="1681163"/>
            <a:ext cx="0" cy="161925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6" name="175 CuadroTexto"/>
          <p:cNvSpPr txBox="1"/>
          <p:nvPr/>
        </p:nvSpPr>
        <p:spPr>
          <a:xfrm>
            <a:off x="7427913" y="2346325"/>
            <a:ext cx="290512" cy="12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800" dirty="0" err="1">
                <a:cs typeface="Arial" pitchFamily="34" charset="0"/>
              </a:rPr>
              <a:t>CGCT</a:t>
            </a:r>
            <a:endParaRPr lang="en-US" sz="800" dirty="0">
              <a:cs typeface="Arial" pitchFamily="34" charset="0"/>
            </a:endParaRPr>
          </a:p>
        </p:txBody>
      </p:sp>
      <p:sp>
        <p:nvSpPr>
          <p:cNvPr id="177" name="176 Rectángulo"/>
          <p:cNvSpPr/>
          <p:nvPr/>
        </p:nvSpPr>
        <p:spPr>
          <a:xfrm>
            <a:off x="4867275" y="1465263"/>
            <a:ext cx="4318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13</a:t>
            </a:r>
          </a:p>
        </p:txBody>
      </p:sp>
      <p:sp>
        <p:nvSpPr>
          <p:cNvPr id="178" name="177 Rectángulo"/>
          <p:cNvSpPr/>
          <p:nvPr/>
        </p:nvSpPr>
        <p:spPr>
          <a:xfrm>
            <a:off x="3871913" y="1465263"/>
            <a:ext cx="4318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11</a:t>
            </a:r>
          </a:p>
        </p:txBody>
      </p:sp>
      <p:sp>
        <p:nvSpPr>
          <p:cNvPr id="179" name="178 Rectángulo"/>
          <p:cNvSpPr/>
          <p:nvPr/>
        </p:nvSpPr>
        <p:spPr>
          <a:xfrm>
            <a:off x="4370388" y="1465263"/>
            <a:ext cx="4318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12</a:t>
            </a:r>
          </a:p>
        </p:txBody>
      </p:sp>
      <p:sp>
        <p:nvSpPr>
          <p:cNvPr id="180" name="179 Rectángulo"/>
          <p:cNvSpPr/>
          <p:nvPr/>
        </p:nvSpPr>
        <p:spPr>
          <a:xfrm>
            <a:off x="5265738" y="1465263"/>
            <a:ext cx="4318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14</a:t>
            </a:r>
          </a:p>
        </p:txBody>
      </p:sp>
      <p:sp>
        <p:nvSpPr>
          <p:cNvPr id="181" name="180 Rectángulo"/>
          <p:cNvSpPr/>
          <p:nvPr/>
        </p:nvSpPr>
        <p:spPr>
          <a:xfrm>
            <a:off x="5664200" y="1465263"/>
            <a:ext cx="4318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15</a:t>
            </a:r>
          </a:p>
        </p:txBody>
      </p:sp>
      <p:sp>
        <p:nvSpPr>
          <p:cNvPr id="182" name="181 Rectángulo"/>
          <p:cNvSpPr/>
          <p:nvPr/>
        </p:nvSpPr>
        <p:spPr>
          <a:xfrm>
            <a:off x="6029325" y="1465263"/>
            <a:ext cx="433388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16</a:t>
            </a:r>
          </a:p>
        </p:txBody>
      </p:sp>
      <p:sp>
        <p:nvSpPr>
          <p:cNvPr id="183" name="182 Rectángulo"/>
          <p:cNvSpPr/>
          <p:nvPr/>
        </p:nvSpPr>
        <p:spPr>
          <a:xfrm>
            <a:off x="7059613" y="1465263"/>
            <a:ext cx="433387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21</a:t>
            </a:r>
          </a:p>
        </p:txBody>
      </p:sp>
      <p:sp>
        <p:nvSpPr>
          <p:cNvPr id="184" name="183 Rectángulo"/>
          <p:cNvSpPr/>
          <p:nvPr/>
        </p:nvSpPr>
        <p:spPr>
          <a:xfrm>
            <a:off x="2325688" y="1465263"/>
            <a:ext cx="4318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185" name="184 Rectángulo"/>
          <p:cNvSpPr/>
          <p:nvPr/>
        </p:nvSpPr>
        <p:spPr>
          <a:xfrm>
            <a:off x="2789238" y="1465263"/>
            <a:ext cx="4318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186" name="185 Rectángulo"/>
          <p:cNvSpPr/>
          <p:nvPr/>
        </p:nvSpPr>
        <p:spPr>
          <a:xfrm>
            <a:off x="2316163" y="1752600"/>
            <a:ext cx="1403350" cy="2159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>
                <a:cs typeface="Arial" pitchFamily="34" charset="0"/>
              </a:rPr>
              <a:t>5’ NT</a:t>
            </a:r>
          </a:p>
        </p:txBody>
      </p:sp>
      <p:sp>
        <p:nvSpPr>
          <p:cNvPr id="187" name="186 Rectángulo"/>
          <p:cNvSpPr/>
          <p:nvPr/>
        </p:nvSpPr>
        <p:spPr>
          <a:xfrm>
            <a:off x="3870325" y="1752600"/>
            <a:ext cx="3057525" cy="2159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>
                <a:cs typeface="Arial" pitchFamily="34" charset="0"/>
              </a:rPr>
              <a:t>TRANSCRIBED REGION</a:t>
            </a:r>
          </a:p>
        </p:txBody>
      </p:sp>
      <p:sp>
        <p:nvSpPr>
          <p:cNvPr id="188" name="187 Rectángulo"/>
          <p:cNvSpPr/>
          <p:nvPr/>
        </p:nvSpPr>
        <p:spPr>
          <a:xfrm>
            <a:off x="7058025" y="1752600"/>
            <a:ext cx="465138" cy="2159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050" dirty="0">
                <a:cs typeface="Arial" pitchFamily="34" charset="0"/>
              </a:rPr>
              <a:t>3’ NT</a:t>
            </a:r>
          </a:p>
        </p:txBody>
      </p:sp>
      <p:sp>
        <p:nvSpPr>
          <p:cNvPr id="189" name="188 Rectángulo"/>
          <p:cNvSpPr/>
          <p:nvPr/>
        </p:nvSpPr>
        <p:spPr>
          <a:xfrm>
            <a:off x="3870325" y="2041525"/>
            <a:ext cx="431800" cy="215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 err="1">
                <a:solidFill>
                  <a:schemeClr val="bg1"/>
                </a:solidFill>
                <a:cs typeface="Arial" pitchFamily="34" charset="0"/>
              </a:rPr>
              <a:t>5´UTR</a:t>
            </a:r>
            <a:endParaRPr 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0" name="189 Rectángulo"/>
          <p:cNvSpPr/>
          <p:nvPr/>
        </p:nvSpPr>
        <p:spPr>
          <a:xfrm>
            <a:off x="4368800" y="2041525"/>
            <a:ext cx="431800" cy="215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cs typeface="Arial" pitchFamily="34" charset="0"/>
              </a:rPr>
              <a:t>LINK</a:t>
            </a:r>
          </a:p>
        </p:txBody>
      </p:sp>
      <p:sp>
        <p:nvSpPr>
          <p:cNvPr id="191" name="190 Rectángulo"/>
          <p:cNvSpPr/>
          <p:nvPr/>
        </p:nvSpPr>
        <p:spPr>
          <a:xfrm>
            <a:off x="6492875" y="2041525"/>
            <a:ext cx="431800" cy="215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 err="1">
                <a:solidFill>
                  <a:schemeClr val="bg1"/>
                </a:solidFill>
                <a:cs typeface="Arial" pitchFamily="34" charset="0"/>
              </a:rPr>
              <a:t>3´UTR</a:t>
            </a:r>
            <a:endParaRPr 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2" name="191 Rectángulo"/>
          <p:cNvSpPr/>
          <p:nvPr/>
        </p:nvSpPr>
        <p:spPr>
          <a:xfrm>
            <a:off x="2316163" y="2641600"/>
            <a:ext cx="2481262" cy="2159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900" dirty="0">
                <a:cs typeface="Arial" pitchFamily="34" charset="0"/>
              </a:rPr>
              <a:t>01-02-03-11-12 (PROM+UTR+ATG)</a:t>
            </a:r>
          </a:p>
        </p:txBody>
      </p:sp>
      <p:sp>
        <p:nvSpPr>
          <p:cNvPr id="193" name="192 Rectángulo"/>
          <p:cNvSpPr/>
          <p:nvPr/>
        </p:nvSpPr>
        <p:spPr>
          <a:xfrm>
            <a:off x="4916488" y="2641600"/>
            <a:ext cx="331787" cy="2159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800" dirty="0">
                <a:cs typeface="Arial" pitchFamily="34" charset="0"/>
              </a:rPr>
              <a:t>13 (SP)</a:t>
            </a:r>
          </a:p>
        </p:txBody>
      </p:sp>
      <p:sp>
        <p:nvSpPr>
          <p:cNvPr id="194" name="193 Rectángulo"/>
          <p:cNvSpPr/>
          <p:nvPr/>
        </p:nvSpPr>
        <p:spPr>
          <a:xfrm>
            <a:off x="5314950" y="2641600"/>
            <a:ext cx="1063625" cy="2159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900" dirty="0">
                <a:cs typeface="Arial" pitchFamily="34" charset="0"/>
              </a:rPr>
              <a:t>14-15-16 (CDS)</a:t>
            </a:r>
          </a:p>
        </p:txBody>
      </p:sp>
      <p:sp>
        <p:nvSpPr>
          <p:cNvPr id="195" name="194 Rectángulo"/>
          <p:cNvSpPr/>
          <p:nvPr/>
        </p:nvSpPr>
        <p:spPr>
          <a:xfrm>
            <a:off x="6496050" y="2641600"/>
            <a:ext cx="1028700" cy="2159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900" dirty="0">
                <a:cs typeface="Arial" pitchFamily="34" charset="0"/>
              </a:rPr>
              <a:t>17-21 (TER)</a:t>
            </a:r>
          </a:p>
        </p:txBody>
      </p:sp>
      <p:sp>
        <p:nvSpPr>
          <p:cNvPr id="196" name="195 Rectángulo"/>
          <p:cNvSpPr/>
          <p:nvPr/>
        </p:nvSpPr>
        <p:spPr>
          <a:xfrm>
            <a:off x="4916488" y="2041525"/>
            <a:ext cx="331787" cy="215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 err="1">
                <a:solidFill>
                  <a:schemeClr val="bg1"/>
                </a:solidFill>
                <a:cs typeface="Arial" pitchFamily="34" charset="0"/>
              </a:rPr>
              <a:t>TL1</a:t>
            </a:r>
            <a:endParaRPr 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7" name="196 Rectángulo"/>
          <p:cNvSpPr/>
          <p:nvPr/>
        </p:nvSpPr>
        <p:spPr>
          <a:xfrm>
            <a:off x="5299075" y="2041525"/>
            <a:ext cx="331788" cy="215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 err="1">
                <a:solidFill>
                  <a:schemeClr val="bg1"/>
                </a:solidFill>
                <a:cs typeface="Arial" pitchFamily="34" charset="0"/>
              </a:rPr>
              <a:t>TL2</a:t>
            </a:r>
            <a:endParaRPr 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8" name="197 Rectángulo"/>
          <p:cNvSpPr/>
          <p:nvPr/>
        </p:nvSpPr>
        <p:spPr>
          <a:xfrm>
            <a:off x="6054725" y="2041525"/>
            <a:ext cx="331788" cy="215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  <a:cs typeface="Arial" pitchFamily="34" charset="0"/>
              </a:rPr>
              <a:t>TL4</a:t>
            </a:r>
          </a:p>
        </p:txBody>
      </p:sp>
      <p:sp>
        <p:nvSpPr>
          <p:cNvPr id="199" name="198 Rectángulo"/>
          <p:cNvSpPr/>
          <p:nvPr/>
        </p:nvSpPr>
        <p:spPr>
          <a:xfrm>
            <a:off x="5680075" y="2041525"/>
            <a:ext cx="333375" cy="215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 err="1">
                <a:solidFill>
                  <a:schemeClr val="bg1"/>
                </a:solidFill>
                <a:cs typeface="Arial" pitchFamily="34" charset="0"/>
              </a:rPr>
              <a:t>TL3</a:t>
            </a:r>
            <a:endParaRPr 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0" name="199 Rectángulo"/>
          <p:cNvSpPr/>
          <p:nvPr/>
        </p:nvSpPr>
        <p:spPr>
          <a:xfrm>
            <a:off x="6496050" y="1465263"/>
            <a:ext cx="4318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17</a:t>
            </a:r>
          </a:p>
        </p:txBody>
      </p:sp>
      <p:sp>
        <p:nvSpPr>
          <p:cNvPr id="201" name="200 CuadroTexto"/>
          <p:cNvSpPr txBox="1"/>
          <p:nvPr/>
        </p:nvSpPr>
        <p:spPr>
          <a:xfrm>
            <a:off x="2633663" y="2346325"/>
            <a:ext cx="290512" cy="12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800" dirty="0">
                <a:cs typeface="Arial" pitchFamily="34" charset="0"/>
              </a:rPr>
              <a:t>TGAC</a:t>
            </a:r>
          </a:p>
        </p:txBody>
      </p:sp>
      <p:sp>
        <p:nvSpPr>
          <p:cNvPr id="202" name="201 Rectángulo"/>
          <p:cNvSpPr/>
          <p:nvPr/>
        </p:nvSpPr>
        <p:spPr>
          <a:xfrm>
            <a:off x="3287713" y="1465263"/>
            <a:ext cx="4318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03</a:t>
            </a:r>
          </a:p>
        </p:txBody>
      </p:sp>
      <p:cxnSp>
        <p:nvCxnSpPr>
          <p:cNvPr id="203" name="202 Conector recto"/>
          <p:cNvCxnSpPr/>
          <p:nvPr/>
        </p:nvCxnSpPr>
        <p:spPr>
          <a:xfrm>
            <a:off x="2257425" y="2544763"/>
            <a:ext cx="5316538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4" name="203 Rectángulo"/>
          <p:cNvSpPr/>
          <p:nvPr/>
        </p:nvSpPr>
        <p:spPr>
          <a:xfrm>
            <a:off x="2324100" y="2924175"/>
            <a:ext cx="2484438" cy="288925"/>
          </a:xfrm>
          <a:prstGeom prst="rect">
            <a:avLst/>
          </a:prstGeom>
          <a:solidFill>
            <a:srgbClr val="73A743"/>
          </a:solidFill>
          <a:ln>
            <a:solidFill>
              <a:srgbClr val="29572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>
                <a:solidFill>
                  <a:schemeClr val="accent1">
                    <a:lumMod val="10000"/>
                  </a:schemeClr>
                </a:solidFill>
              </a:rPr>
              <a:t>35S</a:t>
            </a:r>
            <a:endParaRPr lang="en-US" sz="14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205" name="204 Rectángulo"/>
          <p:cNvSpPr/>
          <p:nvPr/>
        </p:nvSpPr>
        <p:spPr>
          <a:xfrm>
            <a:off x="5329238" y="2924175"/>
            <a:ext cx="1062037" cy="287338"/>
          </a:xfrm>
          <a:prstGeom prst="rect">
            <a:avLst/>
          </a:prstGeom>
          <a:solidFill>
            <a:srgbClr val="AFACCC"/>
          </a:solidFill>
          <a:ln>
            <a:solidFill>
              <a:srgbClr val="7030A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dirty="0">
                <a:solidFill>
                  <a:schemeClr val="accent1">
                    <a:lumMod val="10000"/>
                  </a:schemeClr>
                </a:solidFill>
              </a:rPr>
              <a:t>SC</a:t>
            </a:r>
          </a:p>
        </p:txBody>
      </p:sp>
      <p:sp>
        <p:nvSpPr>
          <p:cNvPr id="206" name="205 Rectángulo"/>
          <p:cNvSpPr/>
          <p:nvPr/>
        </p:nvSpPr>
        <p:spPr>
          <a:xfrm>
            <a:off x="6511925" y="2936875"/>
            <a:ext cx="1028700" cy="287338"/>
          </a:xfrm>
          <a:prstGeom prst="rect">
            <a:avLst/>
          </a:prstGeom>
          <a:solidFill>
            <a:srgbClr val="9933FF"/>
          </a:solidFill>
          <a:ln>
            <a:solidFill>
              <a:srgbClr val="430E5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 err="1">
                <a:solidFill>
                  <a:schemeClr val="accent1">
                    <a:lumMod val="10000"/>
                  </a:schemeClr>
                </a:solidFill>
              </a:rPr>
              <a:t>TNos</a:t>
            </a:r>
            <a:endParaRPr lang="es-ES" sz="14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207" name="206 Rectángulo"/>
          <p:cNvSpPr/>
          <p:nvPr/>
        </p:nvSpPr>
        <p:spPr>
          <a:xfrm>
            <a:off x="4921250" y="2940050"/>
            <a:ext cx="331788" cy="2889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800" dirty="0">
                <a:solidFill>
                  <a:schemeClr val="accent1">
                    <a:lumMod val="10000"/>
                  </a:schemeClr>
                </a:solidFill>
              </a:rPr>
              <a:t>SP</a:t>
            </a:r>
          </a:p>
        </p:txBody>
      </p:sp>
      <p:sp>
        <p:nvSpPr>
          <p:cNvPr id="208" name="207 CuadroTexto"/>
          <p:cNvSpPr txBox="1"/>
          <p:nvPr/>
        </p:nvSpPr>
        <p:spPr>
          <a:xfrm>
            <a:off x="1493838" y="1057275"/>
            <a:ext cx="42052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1800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es-ES_tradnl" sz="1800" dirty="0" err="1">
                <a:solidFill>
                  <a:schemeClr val="accent2">
                    <a:lumMod val="75000"/>
                  </a:schemeClr>
                </a:solidFill>
              </a:rPr>
              <a:t>Transcriptional</a:t>
            </a:r>
            <a:r>
              <a:rPr lang="es-ES_tradnl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_tradnl" sz="1800" dirty="0" err="1">
                <a:solidFill>
                  <a:schemeClr val="accent2">
                    <a:lumMod val="75000"/>
                  </a:schemeClr>
                </a:solidFill>
              </a:rPr>
              <a:t>Unit</a:t>
            </a:r>
            <a:endParaRPr lang="es-E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513 Rectángulo"/>
          <p:cNvSpPr/>
          <p:nvPr/>
        </p:nvSpPr>
        <p:spPr>
          <a:xfrm>
            <a:off x="2223030" y="4683125"/>
            <a:ext cx="414000" cy="216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cs typeface="Arial" charset="0"/>
              </a:rPr>
              <a:t>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7" grpId="0"/>
      <p:bldP spid="98" grpId="0"/>
      <p:bldP spid="96" grpId="0"/>
      <p:bldP spid="192" grpId="0" animBg="1"/>
      <p:bldP spid="193" grpId="0" animBg="1"/>
      <p:bldP spid="194" grpId="0" animBg="1"/>
      <p:bldP spid="195" grpId="0" animBg="1"/>
      <p:bldP spid="204" grpId="0" animBg="1"/>
      <p:bldP spid="205" grpId="0" animBg="1"/>
      <p:bldP spid="206" grpId="0" animBg="1"/>
      <p:bldP spid="20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auto">
          <a:xfrm flipV="1">
            <a:off x="0" y="6613525"/>
            <a:ext cx="9144000" cy="2444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s-ES"/>
          </a:p>
        </p:txBody>
      </p:sp>
      <p:sp>
        <p:nvSpPr>
          <p:cNvPr id="44034" name="4 CuadroTexto"/>
          <p:cNvSpPr txBox="1">
            <a:spLocks noChangeArrowheads="1"/>
          </p:cNvSpPr>
          <p:nvPr/>
        </p:nvSpPr>
        <p:spPr bwMode="auto">
          <a:xfrm>
            <a:off x="6188075" y="6594475"/>
            <a:ext cx="29352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/>
              <a:t>www.gbcloning.org</a:t>
            </a:r>
            <a:endParaRPr lang="es-ES"/>
          </a:p>
        </p:txBody>
      </p:sp>
      <p:grpSp>
        <p:nvGrpSpPr>
          <p:cNvPr id="44035" name="61 Grupo"/>
          <p:cNvGrpSpPr>
            <a:grpSpLocks/>
          </p:cNvGrpSpPr>
          <p:nvPr/>
        </p:nvGrpSpPr>
        <p:grpSpPr bwMode="auto">
          <a:xfrm>
            <a:off x="0" y="180975"/>
            <a:ext cx="1366838" cy="844550"/>
            <a:chOff x="1259632" y="1988840"/>
            <a:chExt cx="6153226" cy="3909653"/>
          </a:xfrm>
        </p:grpSpPr>
        <p:sp>
          <p:nvSpPr>
            <p:cNvPr id="7" name="6 Flecha circular"/>
            <p:cNvSpPr/>
            <p:nvPr/>
          </p:nvSpPr>
          <p:spPr>
            <a:xfrm rot="9767598">
              <a:off x="1259632" y="2032934"/>
              <a:ext cx="5774454" cy="3086568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187504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8" name="7 Flecha circular"/>
            <p:cNvSpPr/>
            <p:nvPr/>
          </p:nvSpPr>
          <p:spPr>
            <a:xfrm rot="1176284">
              <a:off x="1481179" y="2767831"/>
              <a:ext cx="5803040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59180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9" name="8 Flecha circular"/>
            <p:cNvSpPr/>
            <p:nvPr/>
          </p:nvSpPr>
          <p:spPr>
            <a:xfrm rot="12020438">
              <a:off x="1459737" y="1988840"/>
              <a:ext cx="5760161" cy="300573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0988713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0" name="9 Flecha circular"/>
            <p:cNvSpPr/>
            <p:nvPr/>
          </p:nvSpPr>
          <p:spPr>
            <a:xfrm rot="20636167">
              <a:off x="1831360" y="2709039"/>
              <a:ext cx="5581498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05891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44036" name="10 CuadroTexto"/>
          <p:cNvSpPr txBox="1">
            <a:spLocks noChangeArrowheads="1"/>
          </p:cNvSpPr>
          <p:nvPr/>
        </p:nvSpPr>
        <p:spPr bwMode="auto">
          <a:xfrm>
            <a:off x="427038" y="457200"/>
            <a:ext cx="6191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>
                <a:latin typeface="Calibri" pitchFamily="34" charset="0"/>
              </a:rPr>
              <a:t>GB2.0</a:t>
            </a:r>
            <a:endParaRPr lang="es-ES" sz="1100">
              <a:latin typeface="Calibri" pitchFamily="34" charset="0"/>
            </a:endParaRPr>
          </a:p>
        </p:txBody>
      </p:sp>
      <p:grpSp>
        <p:nvGrpSpPr>
          <p:cNvPr id="44037" name="11 Grupo"/>
          <p:cNvGrpSpPr>
            <a:grpSpLocks/>
          </p:cNvGrpSpPr>
          <p:nvPr/>
        </p:nvGrpSpPr>
        <p:grpSpPr bwMode="auto">
          <a:xfrm>
            <a:off x="1193800" y="1773238"/>
            <a:ext cx="7688263" cy="2108200"/>
            <a:chOff x="612262" y="0"/>
            <a:chExt cx="8255613" cy="1943901"/>
          </a:xfrm>
        </p:grpSpPr>
        <p:pic>
          <p:nvPicPr>
            <p:cNvPr id="4404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77232"/>
            <a:stretch>
              <a:fillRect/>
            </a:stretch>
          </p:blipFill>
          <p:spPr bwMode="auto">
            <a:xfrm>
              <a:off x="616056" y="0"/>
              <a:ext cx="8251819" cy="1474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28482" b="64265"/>
            <a:stretch>
              <a:fillRect/>
            </a:stretch>
          </p:blipFill>
          <p:spPr bwMode="auto">
            <a:xfrm>
              <a:off x="612262" y="1474241"/>
              <a:ext cx="8251819" cy="4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14 Rectángulo"/>
          <p:cNvSpPr/>
          <p:nvPr/>
        </p:nvSpPr>
        <p:spPr>
          <a:xfrm>
            <a:off x="5132388" y="3527425"/>
            <a:ext cx="1212850" cy="260350"/>
          </a:xfrm>
          <a:prstGeom prst="rect">
            <a:avLst/>
          </a:prstGeom>
          <a:solidFill>
            <a:srgbClr val="AFACCC"/>
          </a:solidFill>
          <a:ln>
            <a:solidFill>
              <a:srgbClr val="7030A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chemeClr val="accent1">
                    <a:lumMod val="10000"/>
                  </a:schemeClr>
                </a:solidFill>
              </a:rPr>
              <a:t>SC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4721225" y="3005138"/>
            <a:ext cx="630238" cy="260350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1050" dirty="0">
                <a:solidFill>
                  <a:schemeClr val="accent1">
                    <a:lumMod val="10000"/>
                  </a:schemeClr>
                </a:solidFill>
              </a:rPr>
              <a:t>AGCC</a:t>
            </a:r>
            <a:endParaRPr lang="es-ES" sz="105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142038" y="2989263"/>
            <a:ext cx="630237" cy="261937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1050" dirty="0">
                <a:solidFill>
                  <a:schemeClr val="accent1">
                    <a:lumMod val="10000"/>
                  </a:schemeClr>
                </a:solidFill>
              </a:rPr>
              <a:t>GCTT</a:t>
            </a:r>
            <a:endParaRPr lang="es-ES" sz="105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8" name="17 CuadroTexto">
            <a:hlinkClick r:id="rId4" action="ppaction://hlinkfile"/>
          </p:cNvPr>
          <p:cNvSpPr txBox="1"/>
          <p:nvPr/>
        </p:nvSpPr>
        <p:spPr>
          <a:xfrm>
            <a:off x="1752600" y="76200"/>
            <a:ext cx="7391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Domestication</a:t>
            </a:r>
            <a:r>
              <a:rPr lang="es-ES_tradnl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of </a:t>
            </a:r>
            <a:r>
              <a:rPr lang="es-ES_tradnl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the</a:t>
            </a:r>
            <a:r>
              <a:rPr lang="es-ES_tradnl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</a:t>
            </a:r>
            <a:r>
              <a:rPr lang="es-ES_tradnl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Secretory</a:t>
            </a:r>
            <a:r>
              <a:rPr lang="es-ES_tradnl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</a:t>
            </a:r>
            <a:r>
              <a:rPr lang="es-ES_tradnl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Component</a:t>
            </a:r>
            <a:endParaRPr lang="es-ES" sz="2400" dirty="0">
              <a:solidFill>
                <a:schemeClr val="accent2">
                  <a:lumMod val="75000"/>
                </a:schemeClr>
              </a:solidFill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auto">
          <a:xfrm flipV="1">
            <a:off x="0" y="6613525"/>
            <a:ext cx="9144000" cy="2444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s-ES"/>
          </a:p>
        </p:txBody>
      </p:sp>
      <p:sp>
        <p:nvSpPr>
          <p:cNvPr id="46082" name="4 CuadroTexto"/>
          <p:cNvSpPr txBox="1">
            <a:spLocks noChangeArrowheads="1"/>
          </p:cNvSpPr>
          <p:nvPr/>
        </p:nvSpPr>
        <p:spPr bwMode="auto">
          <a:xfrm>
            <a:off x="6188075" y="6594475"/>
            <a:ext cx="29352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/>
              <a:t>www.gbcloning.org</a:t>
            </a:r>
            <a:endParaRPr lang="es-ES"/>
          </a:p>
        </p:txBody>
      </p:sp>
      <p:grpSp>
        <p:nvGrpSpPr>
          <p:cNvPr id="46083" name="61 Grupo"/>
          <p:cNvGrpSpPr>
            <a:grpSpLocks/>
          </p:cNvGrpSpPr>
          <p:nvPr/>
        </p:nvGrpSpPr>
        <p:grpSpPr bwMode="auto">
          <a:xfrm>
            <a:off x="0" y="180975"/>
            <a:ext cx="1366838" cy="844550"/>
            <a:chOff x="1259632" y="1988840"/>
            <a:chExt cx="6153226" cy="3909653"/>
          </a:xfrm>
        </p:grpSpPr>
        <p:sp>
          <p:nvSpPr>
            <p:cNvPr id="7" name="6 Flecha circular"/>
            <p:cNvSpPr/>
            <p:nvPr/>
          </p:nvSpPr>
          <p:spPr>
            <a:xfrm rot="9767598">
              <a:off x="1259632" y="2032934"/>
              <a:ext cx="5774454" cy="3086568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187504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8" name="7 Flecha circular"/>
            <p:cNvSpPr/>
            <p:nvPr/>
          </p:nvSpPr>
          <p:spPr>
            <a:xfrm rot="1176284">
              <a:off x="1481179" y="2767831"/>
              <a:ext cx="5803040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59180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9" name="8 Flecha circular"/>
            <p:cNvSpPr/>
            <p:nvPr/>
          </p:nvSpPr>
          <p:spPr>
            <a:xfrm rot="12020438">
              <a:off x="1459737" y="1988840"/>
              <a:ext cx="5760161" cy="300573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0988713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0" name="9 Flecha circular"/>
            <p:cNvSpPr/>
            <p:nvPr/>
          </p:nvSpPr>
          <p:spPr>
            <a:xfrm rot="20636167">
              <a:off x="1831360" y="2709039"/>
              <a:ext cx="5581498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05891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46084" name="10 CuadroTexto"/>
          <p:cNvSpPr txBox="1">
            <a:spLocks noChangeArrowheads="1"/>
          </p:cNvSpPr>
          <p:nvPr/>
        </p:nvSpPr>
        <p:spPr bwMode="auto">
          <a:xfrm>
            <a:off x="427038" y="457200"/>
            <a:ext cx="6191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>
                <a:latin typeface="Calibri" pitchFamily="34" charset="0"/>
              </a:rPr>
              <a:t>GB2.0</a:t>
            </a:r>
            <a:endParaRPr lang="es-ES" sz="1100">
              <a:latin typeface="Calibri" pitchFamily="34" charset="0"/>
            </a:endParaRPr>
          </a:p>
        </p:txBody>
      </p:sp>
      <p:grpSp>
        <p:nvGrpSpPr>
          <p:cNvPr id="46085" name="11 Grupo"/>
          <p:cNvGrpSpPr>
            <a:grpSpLocks/>
          </p:cNvGrpSpPr>
          <p:nvPr/>
        </p:nvGrpSpPr>
        <p:grpSpPr bwMode="auto">
          <a:xfrm>
            <a:off x="1092200" y="1998663"/>
            <a:ext cx="7688263" cy="2108200"/>
            <a:chOff x="612262" y="0"/>
            <a:chExt cx="8255613" cy="1943901"/>
          </a:xfrm>
        </p:grpSpPr>
        <p:pic>
          <p:nvPicPr>
            <p:cNvPr id="4610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77232"/>
            <a:stretch>
              <a:fillRect/>
            </a:stretch>
          </p:blipFill>
          <p:spPr bwMode="auto">
            <a:xfrm>
              <a:off x="616056" y="0"/>
              <a:ext cx="8251819" cy="1474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0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28482" b="64265"/>
            <a:stretch>
              <a:fillRect/>
            </a:stretch>
          </p:blipFill>
          <p:spPr bwMode="auto">
            <a:xfrm>
              <a:off x="612262" y="1474241"/>
              <a:ext cx="8251819" cy="4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14 Rectángulo"/>
          <p:cNvSpPr/>
          <p:nvPr/>
        </p:nvSpPr>
        <p:spPr>
          <a:xfrm>
            <a:off x="1439863" y="3746500"/>
            <a:ext cx="2933700" cy="263525"/>
          </a:xfrm>
          <a:prstGeom prst="rect">
            <a:avLst/>
          </a:prstGeom>
          <a:solidFill>
            <a:srgbClr val="73A743"/>
          </a:solidFill>
          <a:ln>
            <a:solidFill>
              <a:srgbClr val="29572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>
                <a:solidFill>
                  <a:schemeClr val="accent1">
                    <a:lumMod val="10000"/>
                  </a:schemeClr>
                </a:solidFill>
              </a:rPr>
              <a:t>35S</a:t>
            </a:r>
            <a:endParaRPr lang="en-US" sz="14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035550" y="3738563"/>
            <a:ext cx="1212850" cy="263525"/>
          </a:xfrm>
          <a:prstGeom prst="rect">
            <a:avLst/>
          </a:prstGeom>
          <a:solidFill>
            <a:srgbClr val="AFACCC"/>
          </a:solidFill>
          <a:ln>
            <a:solidFill>
              <a:srgbClr val="7030A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>
                <a:solidFill>
                  <a:schemeClr val="accent1">
                    <a:lumMod val="10000"/>
                  </a:schemeClr>
                </a:solidFill>
              </a:rPr>
              <a:t>SC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6416675" y="3746500"/>
            <a:ext cx="1181100" cy="263525"/>
          </a:xfrm>
          <a:prstGeom prst="rect">
            <a:avLst/>
          </a:prstGeom>
          <a:solidFill>
            <a:srgbClr val="9933FF"/>
          </a:solidFill>
          <a:ln>
            <a:solidFill>
              <a:srgbClr val="430E5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 err="1">
                <a:solidFill>
                  <a:schemeClr val="accent1">
                    <a:lumMod val="10000"/>
                  </a:schemeClr>
                </a:solidFill>
              </a:rPr>
              <a:t>TNos</a:t>
            </a:r>
            <a:endParaRPr lang="es-ES" sz="14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4525963" y="3740150"/>
            <a:ext cx="395287" cy="2635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100" dirty="0">
                <a:solidFill>
                  <a:schemeClr val="accent1">
                    <a:lumMod val="10000"/>
                  </a:schemeClr>
                </a:solidFill>
              </a:rPr>
              <a:t>SP</a:t>
            </a:r>
          </a:p>
        </p:txBody>
      </p:sp>
      <p:sp>
        <p:nvSpPr>
          <p:cNvPr id="24" name="23 CuadroTexto">
            <a:hlinkClick r:id="rId4" action="ppaction://hlinkfile"/>
          </p:cNvPr>
          <p:cNvSpPr txBox="1"/>
          <p:nvPr/>
        </p:nvSpPr>
        <p:spPr>
          <a:xfrm>
            <a:off x="1752600" y="76200"/>
            <a:ext cx="7391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Multipartite</a:t>
            </a:r>
            <a:r>
              <a:rPr lang="es-ES_tradnl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</a:t>
            </a:r>
            <a:r>
              <a:rPr lang="es-ES_tradnl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Assembly</a:t>
            </a:r>
            <a:r>
              <a:rPr lang="es-ES_tradnl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of </a:t>
            </a:r>
            <a:r>
              <a:rPr lang="es-ES_tradnl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the</a:t>
            </a:r>
            <a:r>
              <a:rPr lang="es-ES_tradnl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TU </a:t>
            </a:r>
            <a:r>
              <a:rPr lang="es-ES_tradnl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encoding</a:t>
            </a:r>
            <a:r>
              <a:rPr lang="es-ES_tradnl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</a:t>
            </a:r>
            <a:r>
              <a:rPr lang="es-ES_tradnl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the</a:t>
            </a:r>
            <a:r>
              <a:rPr lang="es-ES_tradnl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SC</a:t>
            </a:r>
            <a:endParaRPr lang="es-ES" sz="2400" dirty="0">
              <a:solidFill>
                <a:schemeClr val="accent2">
                  <a:lumMod val="75000"/>
                </a:schemeClr>
              </a:solidFill>
              <a:cs typeface="Andalus" pitchFamily="18" charset="-78"/>
            </a:endParaRPr>
          </a:p>
        </p:txBody>
      </p:sp>
      <p:grpSp>
        <p:nvGrpSpPr>
          <p:cNvPr id="25" name="24 Grupo"/>
          <p:cNvGrpSpPr>
            <a:grpSpLocks/>
          </p:cNvGrpSpPr>
          <p:nvPr/>
        </p:nvGrpSpPr>
        <p:grpSpPr bwMode="auto">
          <a:xfrm>
            <a:off x="2479675" y="4354513"/>
            <a:ext cx="806450" cy="852487"/>
            <a:chOff x="915852" y="1377542"/>
            <a:chExt cx="2658860" cy="2658861"/>
          </a:xfrm>
        </p:grpSpPr>
        <p:pic>
          <p:nvPicPr>
            <p:cNvPr id="46100" name="Picture 4" descr="http://cdn1.iconfinder.com/data/icons/database/PNG/512/Database_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15852" y="1377542"/>
              <a:ext cx="2658860" cy="2658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26 CuadroTexto"/>
            <p:cNvSpPr txBox="1"/>
            <p:nvPr/>
          </p:nvSpPr>
          <p:spPr>
            <a:xfrm>
              <a:off x="1360742" y="2699545"/>
              <a:ext cx="1695808" cy="6684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800" dirty="0">
                  <a:solidFill>
                    <a:schemeClr val="tx1">
                      <a:lumMod val="75000"/>
                    </a:schemeClr>
                  </a:solidFill>
                </a:rPr>
                <a:t>GB DB</a:t>
              </a:r>
            </a:p>
          </p:txBody>
        </p:sp>
      </p:grpSp>
      <p:grpSp>
        <p:nvGrpSpPr>
          <p:cNvPr id="28" name="27 Grupo"/>
          <p:cNvGrpSpPr>
            <a:grpSpLocks/>
          </p:cNvGrpSpPr>
          <p:nvPr/>
        </p:nvGrpSpPr>
        <p:grpSpPr bwMode="auto">
          <a:xfrm>
            <a:off x="4321175" y="4367213"/>
            <a:ext cx="806450" cy="852487"/>
            <a:chOff x="915852" y="1377542"/>
            <a:chExt cx="2658860" cy="2658861"/>
          </a:xfrm>
        </p:grpSpPr>
        <p:pic>
          <p:nvPicPr>
            <p:cNvPr id="46098" name="Picture 4" descr="http://cdn1.iconfinder.com/data/icons/database/PNG/512/Database_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15852" y="1377542"/>
              <a:ext cx="2658860" cy="2658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29 CuadroTexto"/>
            <p:cNvSpPr txBox="1"/>
            <p:nvPr/>
          </p:nvSpPr>
          <p:spPr>
            <a:xfrm>
              <a:off x="1360742" y="2699545"/>
              <a:ext cx="1695808" cy="6684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800" dirty="0">
                  <a:solidFill>
                    <a:schemeClr val="tx1">
                      <a:lumMod val="75000"/>
                    </a:schemeClr>
                  </a:solidFill>
                </a:rPr>
                <a:t>GB DB</a:t>
              </a:r>
            </a:p>
          </p:txBody>
        </p:sp>
      </p:grpSp>
      <p:grpSp>
        <p:nvGrpSpPr>
          <p:cNvPr id="31" name="30 Grupo"/>
          <p:cNvGrpSpPr>
            <a:grpSpLocks/>
          </p:cNvGrpSpPr>
          <p:nvPr/>
        </p:nvGrpSpPr>
        <p:grpSpPr bwMode="auto">
          <a:xfrm>
            <a:off x="6583363" y="4383088"/>
            <a:ext cx="806450" cy="852487"/>
            <a:chOff x="915852" y="1377542"/>
            <a:chExt cx="2658860" cy="2658861"/>
          </a:xfrm>
        </p:grpSpPr>
        <p:pic>
          <p:nvPicPr>
            <p:cNvPr id="46096" name="Picture 4" descr="http://cdn1.iconfinder.com/data/icons/database/PNG/512/Database_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15852" y="1377542"/>
              <a:ext cx="2658860" cy="2658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32 CuadroTexto"/>
            <p:cNvSpPr txBox="1"/>
            <p:nvPr/>
          </p:nvSpPr>
          <p:spPr>
            <a:xfrm>
              <a:off x="1360738" y="2699545"/>
              <a:ext cx="1695808" cy="6684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800" dirty="0">
                  <a:solidFill>
                    <a:schemeClr val="tx1">
                      <a:lumMod val="75000"/>
                    </a:schemeClr>
                  </a:solidFill>
                </a:rPr>
                <a:t>GB DB</a:t>
              </a:r>
            </a:p>
          </p:txBody>
        </p:sp>
      </p:grpSp>
      <p:sp>
        <p:nvSpPr>
          <p:cNvPr id="34" name="33 Flecha abajo"/>
          <p:cNvSpPr>
            <a:spLocks noChangeArrowheads="1"/>
          </p:cNvSpPr>
          <p:nvPr/>
        </p:nvSpPr>
        <p:spPr bwMode="auto">
          <a:xfrm flipV="1">
            <a:off x="5454650" y="4386263"/>
            <a:ext cx="325438" cy="992187"/>
          </a:xfrm>
          <a:prstGeom prst="downArrow">
            <a:avLst>
              <a:gd name="adj1" fmla="val 50000"/>
              <a:gd name="adj2" fmla="val 50022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/>
            <a:endParaRPr lang="es-ES"/>
          </a:p>
        </p:txBody>
      </p:sp>
      <p:sp>
        <p:nvSpPr>
          <p:cNvPr id="35" name="34 CuadroTexto"/>
          <p:cNvSpPr txBox="1"/>
          <p:nvPr/>
        </p:nvSpPr>
        <p:spPr>
          <a:xfrm>
            <a:off x="4741863" y="5470525"/>
            <a:ext cx="195262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1100" dirty="0">
                <a:solidFill>
                  <a:schemeClr val="tx1">
                    <a:lumMod val="75000"/>
                  </a:schemeClr>
                </a:solidFill>
              </a:rPr>
              <a:t>DOMESTICATED</a:t>
            </a:r>
            <a:endParaRPr lang="es-ES" sz="11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34" grpId="0" animBg="1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auto">
          <a:xfrm flipV="1">
            <a:off x="0" y="6613525"/>
            <a:ext cx="9144000" cy="2444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s-ES"/>
          </a:p>
        </p:txBody>
      </p:sp>
      <p:sp>
        <p:nvSpPr>
          <p:cNvPr id="48130" name="4 CuadroTexto"/>
          <p:cNvSpPr txBox="1">
            <a:spLocks noChangeArrowheads="1"/>
          </p:cNvSpPr>
          <p:nvPr/>
        </p:nvSpPr>
        <p:spPr bwMode="auto">
          <a:xfrm>
            <a:off x="6188075" y="6594475"/>
            <a:ext cx="29352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/>
              <a:t>www.gbcloning.org</a:t>
            </a:r>
            <a:endParaRPr lang="es-ES"/>
          </a:p>
        </p:txBody>
      </p:sp>
      <p:grpSp>
        <p:nvGrpSpPr>
          <p:cNvPr id="48131" name="61 Grupo"/>
          <p:cNvGrpSpPr>
            <a:grpSpLocks/>
          </p:cNvGrpSpPr>
          <p:nvPr/>
        </p:nvGrpSpPr>
        <p:grpSpPr bwMode="auto">
          <a:xfrm>
            <a:off x="0" y="180975"/>
            <a:ext cx="1366838" cy="844550"/>
            <a:chOff x="1259632" y="1988840"/>
            <a:chExt cx="6153226" cy="3909653"/>
          </a:xfrm>
        </p:grpSpPr>
        <p:sp>
          <p:nvSpPr>
            <p:cNvPr id="7" name="6 Flecha circular"/>
            <p:cNvSpPr/>
            <p:nvPr/>
          </p:nvSpPr>
          <p:spPr>
            <a:xfrm rot="9767598">
              <a:off x="1259632" y="2032934"/>
              <a:ext cx="5774454" cy="3086568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187504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8" name="7 Flecha circular"/>
            <p:cNvSpPr/>
            <p:nvPr/>
          </p:nvSpPr>
          <p:spPr>
            <a:xfrm rot="1176284">
              <a:off x="1481179" y="2767831"/>
              <a:ext cx="5803040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59180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9" name="8 Flecha circular"/>
            <p:cNvSpPr/>
            <p:nvPr/>
          </p:nvSpPr>
          <p:spPr>
            <a:xfrm rot="12020438">
              <a:off x="1459737" y="1988840"/>
              <a:ext cx="5760161" cy="300573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0988713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0" name="9 Flecha circular"/>
            <p:cNvSpPr/>
            <p:nvPr/>
          </p:nvSpPr>
          <p:spPr>
            <a:xfrm rot="20636167">
              <a:off x="1831360" y="2709039"/>
              <a:ext cx="5581498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05891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48132" name="10 CuadroTexto"/>
          <p:cNvSpPr txBox="1">
            <a:spLocks noChangeArrowheads="1"/>
          </p:cNvSpPr>
          <p:nvPr/>
        </p:nvSpPr>
        <p:spPr bwMode="auto">
          <a:xfrm>
            <a:off x="427038" y="457200"/>
            <a:ext cx="6191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>
                <a:latin typeface="Calibri" pitchFamily="34" charset="0"/>
              </a:rPr>
              <a:t>GB2.0</a:t>
            </a:r>
            <a:endParaRPr lang="es-ES" sz="1100">
              <a:latin typeface="Calibri" pitchFamily="34" charset="0"/>
            </a:endParaRP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8725" y="2789238"/>
            <a:ext cx="1538288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134" name="61 Grupo"/>
          <p:cNvGrpSpPr>
            <a:grpSpLocks/>
          </p:cNvGrpSpPr>
          <p:nvPr/>
        </p:nvGrpSpPr>
        <p:grpSpPr bwMode="auto">
          <a:xfrm>
            <a:off x="1766888" y="1844675"/>
            <a:ext cx="5472112" cy="3286125"/>
            <a:chOff x="1259632" y="1988840"/>
            <a:chExt cx="6192688" cy="3862346"/>
          </a:xfrm>
        </p:grpSpPr>
        <p:sp>
          <p:nvSpPr>
            <p:cNvPr id="14" name="13 Flecha circular"/>
            <p:cNvSpPr/>
            <p:nvPr/>
          </p:nvSpPr>
          <p:spPr>
            <a:xfrm rot="9767598">
              <a:off x="1259632" y="2033621"/>
              <a:ext cx="5774094" cy="3082413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187504"/>
                <a:gd name="adj5" fmla="val 6977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5" name="14 Flecha circular"/>
            <p:cNvSpPr/>
            <p:nvPr/>
          </p:nvSpPr>
          <p:spPr>
            <a:xfrm rot="1176284">
              <a:off x="1485997" y="2768773"/>
              <a:ext cx="5806432" cy="3082413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59180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6" name="15 Flecha circular"/>
            <p:cNvSpPr/>
            <p:nvPr/>
          </p:nvSpPr>
          <p:spPr>
            <a:xfrm rot="12020438">
              <a:off x="1457252" y="1988840"/>
              <a:ext cx="5765110" cy="3007779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0988713"/>
                <a:gd name="adj5" fmla="val 6977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7" name="16 Flecha circular"/>
            <p:cNvSpPr/>
            <p:nvPr/>
          </p:nvSpPr>
          <p:spPr>
            <a:xfrm rot="20636167">
              <a:off x="1823747" y="2705333"/>
              <a:ext cx="5628573" cy="3080548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05891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18" name="17 Rectángulo redondeado"/>
          <p:cNvSpPr/>
          <p:nvPr/>
        </p:nvSpPr>
        <p:spPr>
          <a:xfrm>
            <a:off x="5080000" y="2284413"/>
            <a:ext cx="1366838" cy="358775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solidFill>
                  <a:srgbClr val="002060"/>
                </a:solidFill>
                <a:latin typeface="Comic Sans MS" pitchFamily="66" charset="0"/>
              </a:rPr>
              <a:t>pDGB_</a:t>
            </a:r>
            <a:r>
              <a:rPr lang="el-GR" sz="1400" dirty="0">
                <a:solidFill>
                  <a:srgbClr val="002060"/>
                </a:solidFill>
                <a:latin typeface="Comic Sans MS" pitchFamily="66" charset="0"/>
              </a:rPr>
              <a:t>Ω</a:t>
            </a:r>
            <a:r>
              <a:rPr lang="es-ES" sz="1400" dirty="0">
                <a:solidFill>
                  <a:srgbClr val="00206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5223420" y="2134887"/>
            <a:ext cx="216024" cy="21418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6159524" y="2134887"/>
            <a:ext cx="216024" cy="21418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5639580" y="2134887"/>
            <a:ext cx="504056" cy="21602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LacZ</a:t>
            </a:r>
            <a:endParaRPr lang="es-ES" sz="9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22" name="21 Conector recto de flecha"/>
          <p:cNvCxnSpPr/>
          <p:nvPr/>
        </p:nvCxnSpPr>
        <p:spPr>
          <a:xfrm rot="5400000">
            <a:off x="5547519" y="2890044"/>
            <a:ext cx="504825" cy="1587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22 Grupo"/>
          <p:cNvGrpSpPr>
            <a:grpSpLocks/>
          </p:cNvGrpSpPr>
          <p:nvPr/>
        </p:nvGrpSpPr>
        <p:grpSpPr bwMode="auto">
          <a:xfrm>
            <a:off x="1368425" y="2357438"/>
            <a:ext cx="776288" cy="555625"/>
            <a:chOff x="1368374" y="2361952"/>
            <a:chExt cx="776287" cy="555625"/>
          </a:xfrm>
        </p:grpSpPr>
        <p:sp>
          <p:nvSpPr>
            <p:cNvPr id="24" name="23 Cheurón"/>
            <p:cNvSpPr/>
            <p:nvPr/>
          </p:nvSpPr>
          <p:spPr bwMode="auto">
            <a:xfrm>
              <a:off x="1368374" y="2680010"/>
              <a:ext cx="325540" cy="237567"/>
            </a:xfrm>
            <a:prstGeom prst="chevron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5" name="24 Cheurón"/>
            <p:cNvSpPr/>
            <p:nvPr/>
          </p:nvSpPr>
          <p:spPr bwMode="auto">
            <a:xfrm>
              <a:off x="1593748" y="2680010"/>
              <a:ext cx="325540" cy="237567"/>
            </a:xfrm>
            <a:prstGeom prst="chevron">
              <a:avLst/>
            </a:prstGeom>
            <a:solidFill>
              <a:srgbClr val="AFACCC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6" name="25 Cheurón"/>
            <p:cNvSpPr/>
            <p:nvPr/>
          </p:nvSpPr>
          <p:spPr bwMode="auto">
            <a:xfrm>
              <a:off x="1819121" y="2680010"/>
              <a:ext cx="325540" cy="237567"/>
            </a:xfrm>
            <a:prstGeom prst="chevron">
              <a:avLst/>
            </a:prstGeom>
            <a:solidFill>
              <a:srgbClr val="7030A0"/>
            </a:solidFill>
            <a:ln>
              <a:solidFill>
                <a:srgbClr val="430E52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48169" name="72 CuadroTexto"/>
            <p:cNvSpPr txBox="1">
              <a:spLocks noChangeArrowheads="1"/>
            </p:cNvSpPr>
            <p:nvPr/>
          </p:nvSpPr>
          <p:spPr bwMode="auto">
            <a:xfrm>
              <a:off x="1482296" y="2361952"/>
              <a:ext cx="64633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s-ES" sz="1200">
                  <a:solidFill>
                    <a:srgbClr val="7030A0"/>
                  </a:solidFill>
                </a:rPr>
                <a:t>TU SC</a:t>
              </a:r>
            </a:p>
          </p:txBody>
        </p:sp>
      </p:grpSp>
      <p:sp>
        <p:nvSpPr>
          <p:cNvPr id="28" name="27 Elipse"/>
          <p:cNvSpPr/>
          <p:nvPr/>
        </p:nvSpPr>
        <p:spPr>
          <a:xfrm>
            <a:off x="1259632" y="2697620"/>
            <a:ext cx="216024" cy="18358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9" name="28 Elipse"/>
          <p:cNvSpPr/>
          <p:nvPr/>
        </p:nvSpPr>
        <p:spPr>
          <a:xfrm>
            <a:off x="2021292" y="2695368"/>
            <a:ext cx="216024" cy="18358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</a:p>
        </p:txBody>
      </p:sp>
      <p:grpSp>
        <p:nvGrpSpPr>
          <p:cNvPr id="30" name="29 Grupo"/>
          <p:cNvGrpSpPr>
            <a:grpSpLocks/>
          </p:cNvGrpSpPr>
          <p:nvPr/>
        </p:nvGrpSpPr>
        <p:grpSpPr bwMode="auto">
          <a:xfrm>
            <a:off x="1500188" y="3929063"/>
            <a:ext cx="776287" cy="566737"/>
            <a:chOff x="1500136" y="3929066"/>
            <a:chExt cx="776287" cy="566947"/>
          </a:xfrm>
        </p:grpSpPr>
        <p:sp>
          <p:nvSpPr>
            <p:cNvPr id="31" name="30 Cheurón"/>
            <p:cNvSpPr/>
            <p:nvPr/>
          </p:nvSpPr>
          <p:spPr bwMode="auto">
            <a:xfrm>
              <a:off x="1500136" y="4258784"/>
              <a:ext cx="325540" cy="237229"/>
            </a:xfrm>
            <a:prstGeom prst="chevron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2" name="31 Cheurón"/>
            <p:cNvSpPr/>
            <p:nvPr/>
          </p:nvSpPr>
          <p:spPr bwMode="auto">
            <a:xfrm>
              <a:off x="1725510" y="4258784"/>
              <a:ext cx="325540" cy="237229"/>
            </a:xfrm>
            <a:prstGeom prst="chevron">
              <a:avLst/>
            </a:prstGeom>
            <a:solidFill>
              <a:srgbClr val="295729"/>
            </a:solidFill>
            <a:ln>
              <a:solidFill>
                <a:srgbClr val="295729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3" name="32 Cheurón"/>
            <p:cNvSpPr/>
            <p:nvPr/>
          </p:nvSpPr>
          <p:spPr bwMode="auto">
            <a:xfrm>
              <a:off x="1950883" y="4258784"/>
              <a:ext cx="325540" cy="237229"/>
            </a:xfrm>
            <a:prstGeom prst="chevron">
              <a:avLst/>
            </a:prstGeom>
            <a:solidFill>
              <a:srgbClr val="7030A0"/>
            </a:solidFill>
            <a:ln>
              <a:solidFill>
                <a:srgbClr val="430E52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48159" name="73 CuadroTexto"/>
            <p:cNvSpPr txBox="1">
              <a:spLocks noChangeArrowheads="1"/>
            </p:cNvSpPr>
            <p:nvPr/>
          </p:nvSpPr>
          <p:spPr bwMode="auto">
            <a:xfrm>
              <a:off x="1613664" y="3929066"/>
              <a:ext cx="6286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s-ES" sz="1200">
                  <a:solidFill>
                    <a:srgbClr val="7030A0"/>
                  </a:solidFill>
                </a:rPr>
                <a:t>TU JC</a:t>
              </a:r>
            </a:p>
          </p:txBody>
        </p:sp>
      </p:grpSp>
      <p:sp>
        <p:nvSpPr>
          <p:cNvPr id="35" name="34 Elipse"/>
          <p:cNvSpPr/>
          <p:nvPr/>
        </p:nvSpPr>
        <p:spPr>
          <a:xfrm>
            <a:off x="1389608" y="4279130"/>
            <a:ext cx="216024" cy="18358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36" name="35 Elipse"/>
          <p:cNvSpPr/>
          <p:nvPr/>
        </p:nvSpPr>
        <p:spPr>
          <a:xfrm>
            <a:off x="2135770" y="4270154"/>
            <a:ext cx="216024" cy="18358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37" name="36 Elipse"/>
          <p:cNvSpPr/>
          <p:nvPr/>
        </p:nvSpPr>
        <p:spPr>
          <a:xfrm>
            <a:off x="5443312" y="2130696"/>
            <a:ext cx="216024" cy="18358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38" name="37 Rectángulo redondeado"/>
          <p:cNvSpPr/>
          <p:nvPr/>
        </p:nvSpPr>
        <p:spPr>
          <a:xfrm>
            <a:off x="6683608" y="4150906"/>
            <a:ext cx="216024" cy="21418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39" name="38 Rectángulo redondeado"/>
          <p:cNvSpPr/>
          <p:nvPr/>
        </p:nvSpPr>
        <p:spPr>
          <a:xfrm>
            <a:off x="8446400" y="4167654"/>
            <a:ext cx="216024" cy="21418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40" name="39 CuadroTexto"/>
          <p:cNvSpPr txBox="1"/>
          <p:nvPr/>
        </p:nvSpPr>
        <p:spPr>
          <a:xfrm>
            <a:off x="1752600" y="76200"/>
            <a:ext cx="7391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Binary</a:t>
            </a:r>
            <a:r>
              <a:rPr lang="es-ES_tradnl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</a:t>
            </a:r>
            <a:r>
              <a:rPr lang="es-ES_tradnl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Assembly</a:t>
            </a:r>
            <a:r>
              <a:rPr lang="es-ES_tradnl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of </a:t>
            </a:r>
            <a:r>
              <a:rPr lang="es-ES_tradnl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the</a:t>
            </a:r>
            <a:r>
              <a:rPr lang="es-ES_tradnl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</a:t>
            </a:r>
            <a:r>
              <a:rPr lang="es-ES_tradnl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TUs</a:t>
            </a:r>
            <a:r>
              <a:rPr lang="es-ES_tradnl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</a:t>
            </a:r>
            <a:r>
              <a:rPr lang="es-ES_tradnl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encoding</a:t>
            </a:r>
            <a:r>
              <a:rPr lang="es-ES_tradnl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</a:t>
            </a:r>
            <a:r>
              <a:rPr lang="es-ES_tradnl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the</a:t>
            </a:r>
            <a:r>
              <a:rPr lang="es-ES_tradnl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SC and </a:t>
            </a:r>
            <a:r>
              <a:rPr lang="es-ES_tradnl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the</a:t>
            </a:r>
            <a:r>
              <a:rPr lang="es-ES_tradnl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JC</a:t>
            </a:r>
            <a:endParaRPr lang="es-ES" sz="2400" dirty="0">
              <a:solidFill>
                <a:schemeClr val="accent2">
                  <a:lumMod val="75000"/>
                </a:schemeClr>
              </a:solidFill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949 C 0.01789 -0.00717 0.0382 -0.02199 0.05816 -0.0324 C 0.06806 -0.03773 0.07796 -0.04861 0.08837 -0.05069 C 0.09514 -0.05185 0.10209 -0.05254 0.10903 -0.05324 C 0.13334 -0.06018 0.12153 -0.0574 0.1448 -0.06111 C 0.16233 -0.06921 0.18056 -0.06111 0.1974 -0.05324 C 0.20139 -0.05138 0.2073 -0.04259 0.21042 -0.04027 C 0.22136 -0.03263 0.23403 -0.02939 0.24619 -0.02731 C 0.26077 -0.01342 0.24184 -0.02986 0.25955 -0.01921 C 0.26164 -0.01805 0.26303 -0.01574 0.26494 -0.01412 C 0.26928 -0.01041 0.27344 -0.00625 0.27813 -0.0037 C 0.28994 0.00209 0.30504 0.00394 0.31771 0.00672 C 0.31962 0.00764 0.32153 0.00811 0.32327 0.00949 C 0.32535 0.01065 0.32691 0.01343 0.329 0.01459 C 0.33664 0.01945 0.34167 0.02014 0.34966 0.02246 C 0.35678 0.02894 0.36424 0.02987 0.37223 0.03287 C 0.37761 0.03658 0.38195 0.04237 0.38733 0.04607 C 0.39462 0.05116 0.40261 0.05186 0.40973 0.05903 C 0.41771 0.06737 0.42396 0.07824 0.4323 0.08519 C 0.44862 0.09838 0.46737 0.10417 0.48299 0.11922 C 0.48612 0.12524 0.49358 0.13658 0.49827 0.14005 C 0.50174 0.1426 0.50955 0.14514 0.50955 0.14537 C 0.51424 0.15556 0.51737 0.15556 0.52448 0.16112 C 0.52848 0.16412 0.53212 0.16806 0.53594 0.17153 C 0.54219 0.17732 0.55 0.17686 0.55643 0.18172 C 0.56719 0.19005 0.57483 0.19746 0.58664 0.20278 C 0.58785 0.20556 0.58837 0.20949 0.59046 0.21088 C 0.59705 0.21551 0.60556 0.21088 0.61112 0.21852 " pathEditMode="relative" rAng="0" ptsTypes="fffffffffffffffffffffffffffA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" y="6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55 -0.00648 C 0.08594 -0.01806 0.08646 -0.02662 0.09149 -0.03634 C 0.09583 -0.05347 0.10573 -0.06481 0.11215 -0.08009 C 0.1191 -0.09699 0.12239 -0.11227 0.13281 -0.12616 C 0.13507 -0.13542 0.13889 -0.13912 0.14496 -0.14444 C 0.14878 -0.15463 0.15382 -0.16643 0.16215 -0.16968 C 0.16389 -0.1713 0.16545 -0.17315 0.16736 -0.17431 C 0.16892 -0.17546 0.171 -0.17546 0.17257 -0.17662 C 0.17673 -0.18009 0.17969 -0.18657 0.18455 -0.18819 C 0.19323 -0.19097 0.20173 -0.19468 0.21041 -0.19745 C 0.221 -0.20625 0.23646 -0.20718 0.24844 -0.2088 C 0.25208 -0.21042 0.25503 -0.21435 0.25868 -0.21574 C 0.26146 -0.2169 0.28507 -0.22014 0.28628 -0.22037 C 0.30694 -0.22963 0.3283 -0.22384 0.35 -0.22268 C 0.35798 -0.22083 0.36475 -0.21829 0.37257 -0.21574 C 0.37812 -0.21065 0.38333 -0.20046 0.38975 -0.19745 C 0.39878 -0.19306 0.4151 -0.1919 0.4243 -0.19051 C 0.43628 -0.18518 0.44844 -0.18194 0.46041 -0.17662 C 0.46441 -0.17268 0.46892 -0.16968 0.47257 -0.16528 C 0.4868 -0.14838 0.47725 -0.15393 0.48802 -0.14907 C 0.4934 -0.1419 0.49791 -0.13843 0.50521 -0.13518 C 0.50955 -0.12685 0.51701 -0.12245 0.5243 -0.11921 C 0.52882 -0.11505 0.53107 -0.11366 0.53455 -0.10764 C 0.53923 -0.09977 0.54323 -0.08611 0.55 -0.08009 C 0.55156 -0.0787 0.55364 -0.07893 0.55521 -0.07778 C 0.56111 -0.07384 0.56666 -0.07014 0.57257 -0.06643 C 0.57552 -0.05463 0.57222 -0.06343 0.57934 -0.05486 C 0.58298 -0.05046 0.58975 -0.04097 0.58975 -0.04074 C 0.59774 -0.00995 0.63802 -0.01204 0.65694 -0.01111 C 0.66267 -0.01088 0.66857 -0.01111 0.6743 -0.01111 " pathEditMode="relative" rAng="0" ptsTypes="fffffffffffffffffffffffffffff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auto">
          <a:xfrm flipV="1">
            <a:off x="0" y="6613525"/>
            <a:ext cx="9144000" cy="2444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s-ES"/>
          </a:p>
        </p:txBody>
      </p:sp>
      <p:sp>
        <p:nvSpPr>
          <p:cNvPr id="50178" name="4 CuadroTexto"/>
          <p:cNvSpPr txBox="1">
            <a:spLocks noChangeArrowheads="1"/>
          </p:cNvSpPr>
          <p:nvPr/>
        </p:nvSpPr>
        <p:spPr bwMode="auto">
          <a:xfrm>
            <a:off x="6188075" y="6594475"/>
            <a:ext cx="29352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/>
              <a:t>www.gbcloning.org</a:t>
            </a:r>
            <a:endParaRPr lang="es-ES"/>
          </a:p>
        </p:txBody>
      </p:sp>
      <p:grpSp>
        <p:nvGrpSpPr>
          <p:cNvPr id="50179" name="61 Grupo"/>
          <p:cNvGrpSpPr>
            <a:grpSpLocks/>
          </p:cNvGrpSpPr>
          <p:nvPr/>
        </p:nvGrpSpPr>
        <p:grpSpPr bwMode="auto">
          <a:xfrm>
            <a:off x="0" y="180975"/>
            <a:ext cx="1366838" cy="844550"/>
            <a:chOff x="1259632" y="1988840"/>
            <a:chExt cx="6153226" cy="3909653"/>
          </a:xfrm>
        </p:grpSpPr>
        <p:sp>
          <p:nvSpPr>
            <p:cNvPr id="7" name="6 Flecha circular"/>
            <p:cNvSpPr/>
            <p:nvPr/>
          </p:nvSpPr>
          <p:spPr>
            <a:xfrm rot="9767598">
              <a:off x="1259632" y="2032934"/>
              <a:ext cx="5774454" cy="3086568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187504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8" name="7 Flecha circular"/>
            <p:cNvSpPr/>
            <p:nvPr/>
          </p:nvSpPr>
          <p:spPr>
            <a:xfrm rot="1176284">
              <a:off x="1481179" y="2767831"/>
              <a:ext cx="5803040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59180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9" name="8 Flecha circular"/>
            <p:cNvSpPr/>
            <p:nvPr/>
          </p:nvSpPr>
          <p:spPr>
            <a:xfrm rot="12020438">
              <a:off x="1459737" y="1988840"/>
              <a:ext cx="5760161" cy="300573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0988713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0" name="9 Flecha circular"/>
            <p:cNvSpPr/>
            <p:nvPr/>
          </p:nvSpPr>
          <p:spPr>
            <a:xfrm rot="20636167">
              <a:off x="1831360" y="2709039"/>
              <a:ext cx="5581498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05891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50180" name="10 CuadroTexto"/>
          <p:cNvSpPr txBox="1">
            <a:spLocks noChangeArrowheads="1"/>
          </p:cNvSpPr>
          <p:nvPr/>
        </p:nvSpPr>
        <p:spPr bwMode="auto">
          <a:xfrm>
            <a:off x="427038" y="457200"/>
            <a:ext cx="6191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>
                <a:latin typeface="Calibri" pitchFamily="34" charset="0"/>
              </a:rPr>
              <a:t>GB2.0</a:t>
            </a:r>
            <a:endParaRPr lang="es-ES" sz="1100">
              <a:latin typeface="Calibri" pitchFamily="34" charset="0"/>
            </a:endParaRP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2738" y="3221038"/>
            <a:ext cx="1538287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182" name="61 Grupo"/>
          <p:cNvGrpSpPr>
            <a:grpSpLocks/>
          </p:cNvGrpSpPr>
          <p:nvPr/>
        </p:nvGrpSpPr>
        <p:grpSpPr bwMode="auto">
          <a:xfrm>
            <a:off x="2120900" y="2276475"/>
            <a:ext cx="5472113" cy="3286125"/>
            <a:chOff x="1259632" y="1988840"/>
            <a:chExt cx="6192688" cy="3862346"/>
          </a:xfrm>
        </p:grpSpPr>
        <p:sp>
          <p:nvSpPr>
            <p:cNvPr id="43" name="42 Flecha circular"/>
            <p:cNvSpPr/>
            <p:nvPr/>
          </p:nvSpPr>
          <p:spPr>
            <a:xfrm rot="9767598">
              <a:off x="1259632" y="2033621"/>
              <a:ext cx="5774093" cy="3082413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187504"/>
                <a:gd name="adj5" fmla="val 6977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44" name="43 Flecha circular"/>
            <p:cNvSpPr/>
            <p:nvPr/>
          </p:nvSpPr>
          <p:spPr>
            <a:xfrm rot="1176284">
              <a:off x="1485997" y="2768773"/>
              <a:ext cx="5806430" cy="3082413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59180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45" name="44 Flecha circular"/>
            <p:cNvSpPr/>
            <p:nvPr/>
          </p:nvSpPr>
          <p:spPr>
            <a:xfrm rot="12020438">
              <a:off x="1457252" y="1988840"/>
              <a:ext cx="5765111" cy="3007779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0988713"/>
                <a:gd name="adj5" fmla="val 6977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46" name="45 Flecha circular"/>
            <p:cNvSpPr/>
            <p:nvPr/>
          </p:nvSpPr>
          <p:spPr>
            <a:xfrm rot="20636167">
              <a:off x="1823747" y="2705333"/>
              <a:ext cx="5628573" cy="3080548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05891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47" name="46 Rectángulo redondeado"/>
          <p:cNvSpPr/>
          <p:nvPr/>
        </p:nvSpPr>
        <p:spPr>
          <a:xfrm>
            <a:off x="3055938" y="2133600"/>
            <a:ext cx="1223962" cy="358775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 err="1">
                <a:solidFill>
                  <a:srgbClr val="002060"/>
                </a:solidFill>
                <a:latin typeface="Comic Sans MS" pitchFamily="66" charset="0"/>
              </a:rPr>
              <a:t>pDGB</a:t>
            </a:r>
            <a:r>
              <a:rPr lang="es-ES" sz="1200" dirty="0">
                <a:solidFill>
                  <a:srgbClr val="002060"/>
                </a:solidFill>
                <a:latin typeface="Comic Sans MS" pitchFamily="66" charset="0"/>
              </a:rPr>
              <a:t>_</a:t>
            </a:r>
            <a:r>
              <a:rPr lang="el-GR" sz="1200" dirty="0">
                <a:solidFill>
                  <a:srgbClr val="002060"/>
                </a:solidFill>
                <a:latin typeface="Comic Sans MS" pitchFamily="66" charset="0"/>
              </a:rPr>
              <a:t>α</a:t>
            </a:r>
            <a:r>
              <a:rPr lang="es-ES_tradnl" sz="1200" dirty="0">
                <a:solidFill>
                  <a:srgbClr val="002060"/>
                </a:solidFill>
                <a:latin typeface="Comic Sans MS" pitchFamily="66" charset="0"/>
              </a:rPr>
              <a:t>1</a:t>
            </a:r>
            <a:endParaRPr lang="es-ES" sz="1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8" name="47 Rectángulo redondeado"/>
          <p:cNvSpPr/>
          <p:nvPr/>
        </p:nvSpPr>
        <p:spPr>
          <a:xfrm>
            <a:off x="3897358" y="1988840"/>
            <a:ext cx="167166" cy="21602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49" name="48 Elipse"/>
          <p:cNvSpPr/>
          <p:nvPr/>
        </p:nvSpPr>
        <p:spPr>
          <a:xfrm>
            <a:off x="3200428" y="1988840"/>
            <a:ext cx="216024" cy="21602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50" name="49 Elipse"/>
          <p:cNvSpPr/>
          <p:nvPr/>
        </p:nvSpPr>
        <p:spPr>
          <a:xfrm>
            <a:off x="4041374" y="1988840"/>
            <a:ext cx="216024" cy="21602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</a:p>
        </p:txBody>
      </p:sp>
      <p:cxnSp>
        <p:nvCxnSpPr>
          <p:cNvPr id="51" name="50 Conector recto de flecha"/>
          <p:cNvCxnSpPr/>
          <p:nvPr/>
        </p:nvCxnSpPr>
        <p:spPr>
          <a:xfrm rot="5400000">
            <a:off x="2842419" y="3428206"/>
            <a:ext cx="1727200" cy="158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60 Grupo"/>
          <p:cNvGrpSpPr>
            <a:grpSpLocks/>
          </p:cNvGrpSpPr>
          <p:nvPr/>
        </p:nvGrpSpPr>
        <p:grpSpPr bwMode="auto">
          <a:xfrm>
            <a:off x="7035800" y="2632075"/>
            <a:ext cx="1446213" cy="555625"/>
            <a:chOff x="7075223" y="2926080"/>
            <a:chExt cx="1445956" cy="555674"/>
          </a:xfrm>
        </p:grpSpPr>
        <p:sp>
          <p:nvSpPr>
            <p:cNvPr id="53" name="52 Cheurón"/>
            <p:cNvSpPr/>
            <p:nvPr/>
          </p:nvSpPr>
          <p:spPr>
            <a:xfrm>
              <a:off x="7075223" y="3244166"/>
              <a:ext cx="325166" cy="237588"/>
            </a:xfrm>
            <a:prstGeom prst="chevron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54" name="53 Cheurón"/>
            <p:cNvSpPr/>
            <p:nvPr/>
          </p:nvSpPr>
          <p:spPr>
            <a:xfrm>
              <a:off x="7300338" y="3244166"/>
              <a:ext cx="325166" cy="237588"/>
            </a:xfrm>
            <a:prstGeom prst="chevr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55" name="54 Cheurón"/>
            <p:cNvSpPr/>
            <p:nvPr/>
          </p:nvSpPr>
          <p:spPr>
            <a:xfrm>
              <a:off x="7525453" y="3244166"/>
              <a:ext cx="325166" cy="237588"/>
            </a:xfrm>
            <a:prstGeom prst="chevron">
              <a:avLst/>
            </a:prstGeom>
            <a:solidFill>
              <a:srgbClr val="7030A0"/>
            </a:solidFill>
            <a:ln>
              <a:solidFill>
                <a:srgbClr val="430E52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50230" name="55 CuadroTexto"/>
            <p:cNvSpPr txBox="1">
              <a:spLocks noChangeArrowheads="1"/>
            </p:cNvSpPr>
            <p:nvPr/>
          </p:nvSpPr>
          <p:spPr bwMode="auto">
            <a:xfrm>
              <a:off x="7168430" y="2926080"/>
              <a:ext cx="654232" cy="277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s-ES" sz="1200">
                  <a:solidFill>
                    <a:srgbClr val="7030A0"/>
                  </a:solidFill>
                </a:rPr>
                <a:t>TU HC</a:t>
              </a:r>
            </a:p>
          </p:txBody>
        </p:sp>
        <p:sp>
          <p:nvSpPr>
            <p:cNvPr id="57" name="56 Cheurón"/>
            <p:cNvSpPr/>
            <p:nvPr/>
          </p:nvSpPr>
          <p:spPr>
            <a:xfrm>
              <a:off x="7745783" y="3241626"/>
              <a:ext cx="325166" cy="237588"/>
            </a:xfrm>
            <a:prstGeom prst="chevron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58" name="57 Cheurón"/>
            <p:cNvSpPr/>
            <p:nvPr/>
          </p:nvSpPr>
          <p:spPr>
            <a:xfrm>
              <a:off x="7970898" y="3241626"/>
              <a:ext cx="325166" cy="237588"/>
            </a:xfrm>
            <a:prstGeom prst="chevron">
              <a:avLst/>
            </a:prstGeom>
            <a:solidFill>
              <a:srgbClr val="ED8411"/>
            </a:solidFill>
            <a:ln>
              <a:solidFill>
                <a:srgbClr val="FF9933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59" name="58 Cheurón"/>
            <p:cNvSpPr/>
            <p:nvPr/>
          </p:nvSpPr>
          <p:spPr>
            <a:xfrm>
              <a:off x="8196013" y="3241626"/>
              <a:ext cx="325166" cy="237588"/>
            </a:xfrm>
            <a:prstGeom prst="chevron">
              <a:avLst/>
            </a:prstGeom>
            <a:solidFill>
              <a:srgbClr val="7030A0"/>
            </a:solidFill>
            <a:ln>
              <a:solidFill>
                <a:srgbClr val="430E52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50240" name="59 CuadroTexto"/>
            <p:cNvSpPr txBox="1">
              <a:spLocks noChangeArrowheads="1"/>
            </p:cNvSpPr>
            <p:nvPr/>
          </p:nvSpPr>
          <p:spPr bwMode="auto">
            <a:xfrm>
              <a:off x="7869955" y="2930426"/>
              <a:ext cx="638204" cy="277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s-ES_tradnl" sz="1200">
                  <a:solidFill>
                    <a:srgbClr val="7030A0"/>
                  </a:solidFill>
                </a:rPr>
                <a:t>TU LC</a:t>
              </a:r>
              <a:endParaRPr lang="es-ES" sz="1200">
                <a:solidFill>
                  <a:srgbClr val="7030A0"/>
                </a:solidFill>
              </a:endParaRPr>
            </a:p>
          </p:txBody>
        </p:sp>
      </p:grpSp>
      <p:sp>
        <p:nvSpPr>
          <p:cNvPr id="61" name="60 Rectángulo redondeado"/>
          <p:cNvSpPr/>
          <p:nvPr/>
        </p:nvSpPr>
        <p:spPr>
          <a:xfrm>
            <a:off x="8463251" y="2950535"/>
            <a:ext cx="216024" cy="21418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62" name="61 Rectángulo redondeado"/>
          <p:cNvSpPr/>
          <p:nvPr/>
        </p:nvSpPr>
        <p:spPr>
          <a:xfrm>
            <a:off x="6872836" y="2955791"/>
            <a:ext cx="216024" cy="21418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63" name="62 Rectángulo redondeado"/>
          <p:cNvSpPr/>
          <p:nvPr/>
        </p:nvSpPr>
        <p:spPr>
          <a:xfrm>
            <a:off x="7019867" y="4541787"/>
            <a:ext cx="216024" cy="21418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64" name="63 Rectángulo redondeado"/>
          <p:cNvSpPr/>
          <p:nvPr/>
        </p:nvSpPr>
        <p:spPr>
          <a:xfrm>
            <a:off x="8937454" y="4540610"/>
            <a:ext cx="216024" cy="21418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65" name="64 Elipse"/>
          <p:cNvSpPr/>
          <p:nvPr/>
        </p:nvSpPr>
        <p:spPr>
          <a:xfrm>
            <a:off x="19730" y="3061726"/>
            <a:ext cx="216024" cy="21602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66" name="65 Rectángulo redondeado"/>
          <p:cNvSpPr/>
          <p:nvPr/>
        </p:nvSpPr>
        <p:spPr>
          <a:xfrm>
            <a:off x="3393302" y="2000415"/>
            <a:ext cx="504056" cy="21602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LacZ</a:t>
            </a:r>
            <a:endParaRPr lang="es-ES" sz="9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67" name="66 Grupo"/>
          <p:cNvGrpSpPr>
            <a:grpSpLocks/>
          </p:cNvGrpSpPr>
          <p:nvPr/>
        </p:nvGrpSpPr>
        <p:grpSpPr bwMode="auto">
          <a:xfrm>
            <a:off x="7278688" y="4222750"/>
            <a:ext cx="1646237" cy="563563"/>
            <a:chOff x="6851022" y="4223192"/>
            <a:chExt cx="1674205" cy="572224"/>
          </a:xfrm>
        </p:grpSpPr>
        <p:grpSp>
          <p:nvGrpSpPr>
            <p:cNvPr id="50198" name="61 Grupo"/>
            <p:cNvGrpSpPr>
              <a:grpSpLocks/>
            </p:cNvGrpSpPr>
            <p:nvPr/>
          </p:nvGrpSpPr>
          <p:grpSpPr bwMode="auto">
            <a:xfrm>
              <a:off x="7554399" y="4254721"/>
              <a:ext cx="970828" cy="538828"/>
              <a:chOff x="6697989" y="4236719"/>
              <a:chExt cx="969960" cy="538481"/>
            </a:xfrm>
          </p:grpSpPr>
          <p:grpSp>
            <p:nvGrpSpPr>
              <p:cNvPr id="50210" name="90 Grupo"/>
              <p:cNvGrpSpPr>
                <a:grpSpLocks/>
              </p:cNvGrpSpPr>
              <p:nvPr/>
            </p:nvGrpSpPr>
            <p:grpSpPr bwMode="auto">
              <a:xfrm>
                <a:off x="6697989" y="4533902"/>
                <a:ext cx="969960" cy="241298"/>
                <a:chOff x="7077994" y="4686302"/>
                <a:chExt cx="556527" cy="213360"/>
              </a:xfrm>
            </p:grpSpPr>
            <p:sp>
              <p:nvSpPr>
                <p:cNvPr id="76" name="75 Cheurón"/>
                <p:cNvSpPr/>
                <p:nvPr/>
              </p:nvSpPr>
              <p:spPr>
                <a:xfrm>
                  <a:off x="7077994" y="4686302"/>
                  <a:ext cx="226300" cy="213360"/>
                </a:xfrm>
                <a:prstGeom prst="chevron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76 Cheurón"/>
                <p:cNvSpPr/>
                <p:nvPr/>
              </p:nvSpPr>
              <p:spPr>
                <a:xfrm>
                  <a:off x="7237034" y="4686302"/>
                  <a:ext cx="226300" cy="213360"/>
                </a:xfrm>
                <a:prstGeom prst="chevron">
                  <a:avLst/>
                </a:prstGeom>
                <a:solidFill>
                  <a:srgbClr val="295729"/>
                </a:solidFill>
                <a:ln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77 Cheurón"/>
                <p:cNvSpPr/>
                <p:nvPr/>
              </p:nvSpPr>
              <p:spPr>
                <a:xfrm>
                  <a:off x="7408221" y="4686302"/>
                  <a:ext cx="226300" cy="213360"/>
                </a:xfrm>
                <a:prstGeom prst="chevron">
                  <a:avLst/>
                </a:prstGeom>
                <a:solidFill>
                  <a:srgbClr val="7030A0"/>
                </a:solidFill>
                <a:ln>
                  <a:solidFill>
                    <a:srgbClr val="430E52"/>
                  </a:solidFill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0211" name="91 CuadroTexto"/>
              <p:cNvSpPr txBox="1">
                <a:spLocks noChangeArrowheads="1"/>
              </p:cNvSpPr>
              <p:nvPr/>
            </p:nvSpPr>
            <p:spPr bwMode="auto">
              <a:xfrm>
                <a:off x="6923252" y="4236719"/>
                <a:ext cx="638829" cy="4377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s-ES" sz="1200">
                    <a:solidFill>
                      <a:srgbClr val="7030A0"/>
                    </a:solidFill>
                  </a:rPr>
                  <a:t>TU JC</a:t>
                </a:r>
              </a:p>
              <a:p>
                <a:pPr algn="r"/>
                <a:endParaRPr lang="es-ES"/>
              </a:p>
            </p:txBody>
          </p:sp>
        </p:grpSp>
        <p:grpSp>
          <p:nvGrpSpPr>
            <p:cNvPr id="50199" name="75 Grupo"/>
            <p:cNvGrpSpPr>
              <a:grpSpLocks/>
            </p:cNvGrpSpPr>
            <p:nvPr/>
          </p:nvGrpSpPr>
          <p:grpSpPr bwMode="auto">
            <a:xfrm flipH="1">
              <a:off x="6851022" y="4223192"/>
              <a:ext cx="785417" cy="572224"/>
              <a:chOff x="1090372" y="2915918"/>
              <a:chExt cx="784516" cy="572274"/>
            </a:xfrm>
          </p:grpSpPr>
          <p:sp>
            <p:nvSpPr>
              <p:cNvPr id="70" name="69 Cheurón"/>
              <p:cNvSpPr/>
              <p:nvPr/>
            </p:nvSpPr>
            <p:spPr>
              <a:xfrm flipH="1">
                <a:off x="1099493" y="3250604"/>
                <a:ext cx="325165" cy="237588"/>
              </a:xfrm>
              <a:prstGeom prst="chevron">
                <a:avLst/>
              </a:prstGeom>
              <a:solidFill>
                <a:srgbClr val="7030A0"/>
              </a:solidFill>
              <a:ln>
                <a:solidFill>
                  <a:srgbClr val="430E52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70 Cheurón"/>
              <p:cNvSpPr/>
              <p:nvPr/>
            </p:nvSpPr>
            <p:spPr>
              <a:xfrm flipH="1">
                <a:off x="1324608" y="3250604"/>
                <a:ext cx="325165" cy="237588"/>
              </a:xfrm>
              <a:prstGeom prst="chevron">
                <a:avLst/>
              </a:prstGeom>
              <a:solidFill>
                <a:srgbClr val="AFACCC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71 Cheurón"/>
              <p:cNvSpPr/>
              <p:nvPr/>
            </p:nvSpPr>
            <p:spPr>
              <a:xfrm flipH="1">
                <a:off x="1549723" y="3250604"/>
                <a:ext cx="325165" cy="237588"/>
              </a:xfrm>
              <a:prstGeom prst="chevron">
                <a:avLst/>
              </a:prstGeom>
              <a:solidFill>
                <a:srgbClr val="92D050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0209" name="72 CuadroTexto"/>
              <p:cNvSpPr txBox="1">
                <a:spLocks noChangeArrowheads="1"/>
              </p:cNvSpPr>
              <p:nvPr/>
            </p:nvSpPr>
            <p:spPr bwMode="auto">
              <a:xfrm>
                <a:off x="1090372" y="2915918"/>
                <a:ext cx="656511" cy="2816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s-ES" sz="1200">
                    <a:solidFill>
                      <a:srgbClr val="7030A0"/>
                    </a:solidFill>
                  </a:rPr>
                  <a:t>TU SC</a:t>
                </a:r>
              </a:p>
            </p:txBody>
          </p:sp>
        </p:grpSp>
      </p:grpSp>
      <p:sp>
        <p:nvSpPr>
          <p:cNvPr id="79" name="35 Elipse"/>
          <p:cNvSpPr/>
          <p:nvPr/>
        </p:nvSpPr>
        <p:spPr>
          <a:xfrm>
            <a:off x="3240864" y="3030194"/>
            <a:ext cx="216024" cy="21602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es-ES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0" name="79 CuadroTexto"/>
          <p:cNvSpPr txBox="1"/>
          <p:nvPr/>
        </p:nvSpPr>
        <p:spPr>
          <a:xfrm>
            <a:off x="1752600" y="76200"/>
            <a:ext cx="7391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Binary</a:t>
            </a:r>
            <a:r>
              <a:rPr lang="es-ES_tradnl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</a:t>
            </a:r>
            <a:r>
              <a:rPr lang="es-ES_tradnl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Assembly</a:t>
            </a:r>
            <a:r>
              <a:rPr lang="es-ES_tradnl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of </a:t>
            </a:r>
            <a:r>
              <a:rPr lang="es-ES_tradnl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the</a:t>
            </a:r>
            <a:r>
              <a:rPr lang="es-ES_tradnl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</a:t>
            </a:r>
            <a:r>
              <a:rPr lang="es-ES_tradnl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preassembled</a:t>
            </a:r>
            <a:r>
              <a:rPr lang="es-ES_tradnl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</a:t>
            </a:r>
            <a:r>
              <a:rPr lang="es-ES_tradnl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genetic</a:t>
            </a:r>
            <a:r>
              <a:rPr lang="es-ES_tradnl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modules</a:t>
            </a:r>
            <a:endParaRPr lang="es-ES" sz="2400" dirty="0">
              <a:solidFill>
                <a:schemeClr val="accent2">
                  <a:lumMod val="75000"/>
                </a:schemeClr>
              </a:solidFill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54 -0.00972 C -0.00104 -0.00602 -0.01996 -0.00232 -0.0368 0.00463 C -0.04583 0.00833 -0.04948 0.01458 -0.0592 0.01713 C -0.06718 0.0213 -0.07534 0.02384 -0.08385 0.02731 C -0.0934 0.03542 -0.10104 0.04005 -0.11354 0.04467 C -0.15937 0.03449 -0.20677 0.02986 -0.25364 0.02731 C -0.27673 0.02245 -0.30017 0.02037 -0.32031 0.0088 C -0.321 0.00625 -0.32031 0.00255 -0.32257 0.00046 C -0.32673 -0.00232 -0.33767 -0.0037 -0.33767 -0.00347 C -0.34878 -0.00301 -0.36093 -0.00255 -0.37187 -0.00162 C -0.375 -0.00139 -0.37864 0.00046 -0.38177 0.00046 C -0.39062 0.00046 -0.40642 -0.00579 -0.40642 -0.00556 C -0.40885 -0.00718 -0.41076 -0.0088 -0.41354 -0.00972 C -0.41823 -0.01181 -0.42413 -0.01181 -0.42847 -0.01412 C -0.43906 -0.01968 -0.45 -0.02454 -0.46076 -0.03033 C -0.46892 -0.03542 -0.48541 -0.03681 -0.49514 -0.03912 C -0.51666 -0.05671 -0.53854 -0.07199 -0.56875 -0.07593 C -0.5776 -0.07847 -0.58524 -0.08171 -0.59114 -0.08843 C -0.59809 -0.09676 -0.59809 -0.10139 -0.6085 -0.10718 C -0.6092 -0.1081 -0.61597 -0.12037 -0.61805 -0.12153 C -0.625 -0.125 -0.63333 -0.12454 -0.64027 -0.1257 C -0.65711 -0.13565 -0.64965 -0.13241 -0.6625 -0.13611 C -0.68368 -0.14815 -0.65086 -0.12847 -0.67986 -0.15278 C -0.6901 -0.16181 -0.68454 -0.15741 -0.69704 -0.16505 C -0.71302 -0.18611 -0.68715 -0.15324 -0.71198 -0.17755 C -0.72204 -0.18727 -0.71579 -0.19028 -0.73368 -0.19421 C -0.74583 -0.20046 -0.73871 -0.19745 -0.75642 -0.20232 C -0.7585 -0.20301 -0.76389 -0.20463 -0.76389 -0.2044 C -0.76458 -0.20671 -0.76545 -0.21019 -0.76545 -0.20995 " pathEditMode="relative" rAng="0" ptsTypes="ffffffffffffffffffffffffffffA">
                                      <p:cBhvr>
                                        <p:cTn id="5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-7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2 0.03537 C -0.00313 0.03745 -0.0125 0.04138 -0.02656 0.04763 C -0.04202 0.06242 -0.05591 0.07838 -0.07483 0.08416 C -0.07795 0.08832 -0.08073 0.09341 -0.08455 0.09664 C -0.08698 0.09849 -0.08941 0.10011 -0.09184 0.10265 C -0.09445 0.10566 -0.09601 0.11005 -0.09896 0.11236 C -0.10191 0.11445 -0.10556 0.11421 -0.10868 0.11514 C -0.11389 0.11699 -0.11858 0.11953 -0.12327 0.12161 C -0.1257 0.12277 -0.13073 0.12439 -0.13073 0.12462 C -0.13507 0.1304 -0.13716 0.13179 -0.14011 0.13988 C -0.14236 0.14497 -0.14219 0.1526 -0.1474 0.15537 C -0.15226 0.15768 -0.15712 0.15745 -0.16216 0.15838 C -0.16806 0.16624 -0.17327 0.17017 -0.18108 0.17364 C -0.1882 0.18242 -0.19497 0.18612 -0.2033 0.19213 C -0.20556 0.19398 -0.20764 0.19699 -0.21025 0.19861 C -0.21719 0.20184 -0.22483 0.20231 -0.23195 0.20439 C -0.24549 0.22104 -0.22726 0.20046 -0.2441 0.21364 C -0.24601 0.21526 -0.2467 0.21849 -0.24879 0.22011 C -0.2625 0.22867 -0.27726 0.22751 -0.29236 0.22936 C -0.30625 0.22797 -0.31979 0.22774 -0.33334 0.22589 C -0.33594 0.22566 -0.33889 0.2252 -0.34063 0.22289 C -0.34236 0.22057 -0.34167 0.21641 -0.34306 0.21364 C -0.34584 0.20901 -0.34966 0.20531 -0.35278 0.20138 C -0.35538 0.19815 -0.3592 0.19699 -0.3625 0.19514 C -0.36736 0.19283 -0.37709 0.18913 -0.37709 0.18936 C -0.38334 0.18104 -0.38889 0.17872 -0.39653 0.17364 C -0.40278 0.16947 -0.40573 0.16485 -0.41077 0.15838 C -0.41163 0.15514 -0.41129 0.15121 -0.4132 0.14913 C -0.41823 0.14404 -0.42691 0.14335 -0.43264 0.13988 C -0.43525 0.13826 -0.43785 0.13618 -0.43993 0.13387 C -0.44341 0.13017 -0.44966 0.12161 -0.44966 0.12184 C -0.45365 0.10543 -0.45018 0.11468 -0.46406 0.09664 C -0.47466 0.08323 -0.47761 0.08531 -0.49288 0.08115 C -0.49531 0.07907 -0.49827 0.07791 -0.50035 0.07514 C -0.50243 0.07283 -0.50295 0.06843 -0.50504 0.06589 C -0.50955 0.06104 -0.51962 0.05341 -0.51962 0.05387 C -0.52587 0.03028 -0.53646 0.03745 -0.55347 0.0319 C -0.55816 0.02658 -0.56146 0.02312 -0.56788 0.02312 " pathEditMode="relative" rAng="0" ptsTypes="fffffffffffffffffffffffffffffffffffffA">
                                      <p:cBhvr>
                                        <p:cTn id="6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" y="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auto">
          <a:xfrm flipV="1">
            <a:off x="0" y="6613525"/>
            <a:ext cx="9144000" cy="2444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s-ES"/>
          </a:p>
        </p:txBody>
      </p:sp>
      <p:grpSp>
        <p:nvGrpSpPr>
          <p:cNvPr id="19458" name="61 Grupo"/>
          <p:cNvGrpSpPr>
            <a:grpSpLocks/>
          </p:cNvGrpSpPr>
          <p:nvPr/>
        </p:nvGrpSpPr>
        <p:grpSpPr bwMode="auto">
          <a:xfrm>
            <a:off x="0" y="180975"/>
            <a:ext cx="1366838" cy="844550"/>
            <a:chOff x="1259632" y="1988840"/>
            <a:chExt cx="6153226" cy="3909653"/>
          </a:xfrm>
        </p:grpSpPr>
        <p:sp>
          <p:nvSpPr>
            <p:cNvPr id="11" name="10 Flecha circular"/>
            <p:cNvSpPr/>
            <p:nvPr/>
          </p:nvSpPr>
          <p:spPr>
            <a:xfrm rot="9767598">
              <a:off x="1259632" y="2032934"/>
              <a:ext cx="5774454" cy="3086568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187504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2" name="11 Flecha circular"/>
            <p:cNvSpPr/>
            <p:nvPr/>
          </p:nvSpPr>
          <p:spPr>
            <a:xfrm rot="1176284">
              <a:off x="1481179" y="2767831"/>
              <a:ext cx="5803040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59180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3" name="12 Flecha circular"/>
            <p:cNvSpPr/>
            <p:nvPr/>
          </p:nvSpPr>
          <p:spPr>
            <a:xfrm rot="12020438">
              <a:off x="1459737" y="1988840"/>
              <a:ext cx="5760161" cy="300573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0988713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4" name="13 Flecha circular"/>
            <p:cNvSpPr/>
            <p:nvPr/>
          </p:nvSpPr>
          <p:spPr>
            <a:xfrm rot="20636167">
              <a:off x="1831360" y="2709039"/>
              <a:ext cx="5581498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05891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19459" name="15 CuadroTexto"/>
          <p:cNvSpPr txBox="1">
            <a:spLocks noChangeArrowheads="1"/>
          </p:cNvSpPr>
          <p:nvPr/>
        </p:nvSpPr>
        <p:spPr bwMode="auto">
          <a:xfrm>
            <a:off x="427038" y="457200"/>
            <a:ext cx="6191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>
                <a:latin typeface="Calibri" pitchFamily="34" charset="0"/>
              </a:rPr>
              <a:t>GB2.0</a:t>
            </a:r>
            <a:endParaRPr lang="es-ES" sz="1100">
              <a:latin typeface="Calibri" pitchFamily="34" charset="0"/>
            </a:endParaRPr>
          </a:p>
        </p:txBody>
      </p:sp>
      <p:sp>
        <p:nvSpPr>
          <p:cNvPr id="19460" name="8 CuadroTexto"/>
          <p:cNvSpPr txBox="1">
            <a:spLocks noChangeArrowheads="1"/>
          </p:cNvSpPr>
          <p:nvPr/>
        </p:nvSpPr>
        <p:spPr bwMode="auto">
          <a:xfrm>
            <a:off x="6188075" y="6594475"/>
            <a:ext cx="29352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/>
              <a:t>www.gbcloning.org</a:t>
            </a:r>
            <a:endParaRPr lang="es-ES"/>
          </a:p>
        </p:txBody>
      </p:sp>
      <p:pic>
        <p:nvPicPr>
          <p:cNvPr id="19461" name="Picture 4" descr="http://www.thegreenhead.com/imgs/xl/flip-flap-synthetic-cartoon-plant-plus-xl.jpg"/>
          <p:cNvPicPr>
            <a:picLocks noChangeAspect="1" noChangeArrowheads="1"/>
          </p:cNvPicPr>
          <p:nvPr/>
        </p:nvPicPr>
        <p:blipFill>
          <a:blip r:embed="rId3" cstate="print"/>
          <a:srcRect l="29807" r="28697"/>
          <a:stretch>
            <a:fillRect/>
          </a:stretch>
        </p:blipFill>
        <p:spPr bwMode="auto">
          <a:xfrm>
            <a:off x="6403975" y="2305050"/>
            <a:ext cx="17653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5819775" y="4487863"/>
            <a:ext cx="311150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000" dirty="0" err="1">
                <a:solidFill>
                  <a:schemeClr val="accent1">
                    <a:lumMod val="10000"/>
                  </a:schemeClr>
                </a:solidFill>
              </a:rPr>
              <a:t>Plant</a:t>
            </a:r>
            <a:r>
              <a:rPr lang="es-ES_tradnl" sz="20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s-ES_tradnl" sz="2000" dirty="0" err="1">
                <a:solidFill>
                  <a:schemeClr val="accent1">
                    <a:lumMod val="10000"/>
                  </a:schemeClr>
                </a:solidFill>
              </a:rPr>
              <a:t>Synthetic</a:t>
            </a:r>
            <a:r>
              <a:rPr lang="es-ES_tradnl" sz="20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s-ES_tradnl" sz="2000" dirty="0" err="1">
                <a:solidFill>
                  <a:schemeClr val="accent1">
                    <a:lumMod val="10000"/>
                  </a:schemeClr>
                </a:solidFill>
              </a:rPr>
              <a:t>Biology</a:t>
            </a:r>
            <a:endParaRPr lang="es-ES_tradnl" sz="2000" dirty="0">
              <a:solidFill>
                <a:schemeClr val="accent1">
                  <a:lumMod val="10000"/>
                </a:schemeClr>
              </a:solidFill>
            </a:endParaRPr>
          </a:p>
          <a:p>
            <a:pPr algn="ctr">
              <a:defRPr/>
            </a:pPr>
            <a:endParaRPr lang="es-ES_tradnl" sz="1600" dirty="0">
              <a:solidFill>
                <a:schemeClr val="accent1">
                  <a:lumMod val="10000"/>
                </a:schemeClr>
              </a:solidFill>
            </a:endParaRPr>
          </a:p>
          <a:p>
            <a:pPr algn="ctr">
              <a:defRPr/>
            </a:pPr>
            <a:r>
              <a:rPr lang="es-ES_tradnl" sz="1600" dirty="0" err="1">
                <a:solidFill>
                  <a:schemeClr val="accent1">
                    <a:lumMod val="10000"/>
                  </a:schemeClr>
                </a:solidFill>
              </a:rPr>
              <a:t>Multigenic</a:t>
            </a:r>
            <a:r>
              <a:rPr lang="es-ES_tradnl" sz="16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s-ES_tradnl" sz="1600" dirty="0" err="1">
                <a:solidFill>
                  <a:schemeClr val="accent1">
                    <a:lumMod val="10000"/>
                  </a:schemeClr>
                </a:solidFill>
              </a:rPr>
              <a:t>traits</a:t>
            </a:r>
            <a:endParaRPr lang="es-ES" sz="16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9463" name="Text Box 3"/>
          <p:cNvSpPr txBox="1">
            <a:spLocks noChangeArrowheads="1"/>
          </p:cNvSpPr>
          <p:nvPr/>
        </p:nvSpPr>
        <p:spPr bwMode="auto">
          <a:xfrm>
            <a:off x="1757363" y="42433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endParaRPr lang="es-ES"/>
          </a:p>
        </p:txBody>
      </p:sp>
      <p:sp>
        <p:nvSpPr>
          <p:cNvPr id="24" name="23 Flecha a la derecha con bandas"/>
          <p:cNvSpPr/>
          <p:nvPr/>
        </p:nvSpPr>
        <p:spPr>
          <a:xfrm>
            <a:off x="3375025" y="2900363"/>
            <a:ext cx="2627313" cy="588962"/>
          </a:xfrm>
          <a:prstGeom prst="striped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26 CuadroTexto"/>
          <p:cNvSpPr txBox="1"/>
          <p:nvPr/>
        </p:nvSpPr>
        <p:spPr>
          <a:xfrm>
            <a:off x="395288" y="4505325"/>
            <a:ext cx="3540125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000" dirty="0" err="1">
                <a:solidFill>
                  <a:schemeClr val="accent1">
                    <a:lumMod val="10000"/>
                  </a:schemeClr>
                </a:solidFill>
              </a:rPr>
              <a:t>Plant</a:t>
            </a:r>
            <a:r>
              <a:rPr lang="es-ES_tradnl" sz="20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s-ES_tradnl" sz="2000" dirty="0" err="1">
                <a:solidFill>
                  <a:schemeClr val="accent1">
                    <a:lumMod val="10000"/>
                  </a:schemeClr>
                </a:solidFill>
              </a:rPr>
              <a:t>Genetic</a:t>
            </a:r>
            <a:r>
              <a:rPr lang="es-ES_tradnl" sz="20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s-ES_tradnl" sz="2000" dirty="0" err="1">
                <a:solidFill>
                  <a:schemeClr val="accent1">
                    <a:lumMod val="10000"/>
                  </a:schemeClr>
                </a:solidFill>
              </a:rPr>
              <a:t>Engineering</a:t>
            </a:r>
            <a:endParaRPr lang="es-ES_tradnl" sz="2000" dirty="0">
              <a:solidFill>
                <a:schemeClr val="accent1">
                  <a:lumMod val="10000"/>
                </a:schemeClr>
              </a:solidFill>
            </a:endParaRPr>
          </a:p>
          <a:p>
            <a:pPr algn="ctr">
              <a:defRPr/>
            </a:pPr>
            <a:endParaRPr lang="es-ES_tradnl" sz="1600" dirty="0">
              <a:solidFill>
                <a:schemeClr val="accent1">
                  <a:lumMod val="10000"/>
                </a:schemeClr>
              </a:solidFill>
            </a:endParaRPr>
          </a:p>
          <a:p>
            <a:pPr algn="ctr">
              <a:defRPr/>
            </a:pPr>
            <a:r>
              <a:rPr lang="es-ES_tradnl" sz="1600" dirty="0">
                <a:solidFill>
                  <a:schemeClr val="accent1">
                    <a:lumMod val="10000"/>
                  </a:schemeClr>
                </a:solidFill>
              </a:rPr>
              <a:t>Single gene </a:t>
            </a:r>
            <a:r>
              <a:rPr lang="es-ES_tradnl" sz="1600" dirty="0" err="1">
                <a:solidFill>
                  <a:schemeClr val="accent1">
                    <a:lumMod val="10000"/>
                  </a:schemeClr>
                </a:solidFill>
              </a:rPr>
              <a:t>traits</a:t>
            </a:r>
            <a:endParaRPr lang="es-ES" sz="1600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19466" name="Picture 7" descr="https://encrypted-tbn2.gstatic.com/images?q=tbn:ANd9GcRSJsgPy_1i1j0mbcyhPixxDpgu6jktkxk04EtLWHlSAWHtpInnd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0300" y="1971675"/>
            <a:ext cx="20383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28 Rectángulo"/>
          <p:cNvSpPr/>
          <p:nvPr/>
        </p:nvSpPr>
        <p:spPr>
          <a:xfrm>
            <a:off x="2401888" y="2500313"/>
            <a:ext cx="45720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1600" dirty="0">
                <a:solidFill>
                  <a:schemeClr val="accent1">
                    <a:lumMod val="10000"/>
                  </a:schemeClr>
                </a:solidFill>
              </a:rPr>
              <a:t>MOLECULAR FARMING</a:t>
            </a:r>
            <a:endParaRPr lang="es-ES" sz="1600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19468" name="Picture 9" descr="http://proteopedia.org/wiki/images/thumb/7/7a/Avidin_Tetramer.png/450px-Avidin_Tetram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070210">
            <a:off x="479425" y="3240088"/>
            <a:ext cx="1173163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3" descr="http://www.salimetrics.com/images/sig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051208">
            <a:off x="5348288" y="3636963"/>
            <a:ext cx="13049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5" descr="http://www.cevec.com/sites/cevec.com/files/imagecache/content_large/pictures/03_Tech_4GL_Abb1_798px.jpg"/>
          <p:cNvPicPr>
            <a:picLocks noChangeAspect="1" noChangeArrowheads="1"/>
          </p:cNvPicPr>
          <p:nvPr/>
        </p:nvPicPr>
        <p:blipFill>
          <a:blip r:embed="rId7" cstate="print"/>
          <a:srcRect l="79716" b="35414"/>
          <a:stretch>
            <a:fillRect/>
          </a:stretch>
        </p:blipFill>
        <p:spPr bwMode="auto">
          <a:xfrm rot="847348">
            <a:off x="7991475" y="3054350"/>
            <a:ext cx="7366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7" descr="https://encrypted-tbn1.gstatic.com/images?q=tbn:ANd9GcQxbLcXNuBSoVBMwLrUMTfSAdZcltBsWDtAyiwwAUw9Snu3CMq3f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17294">
            <a:off x="2438400" y="3217863"/>
            <a:ext cx="1042988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33 CuadroTexto"/>
          <p:cNvSpPr txBox="1"/>
          <p:nvPr/>
        </p:nvSpPr>
        <p:spPr>
          <a:xfrm>
            <a:off x="1752600" y="76200"/>
            <a:ext cx="7391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The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transit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from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Biotechnology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to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Synthetic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Biology</a:t>
            </a:r>
            <a:endParaRPr lang="es-ES" sz="2400" dirty="0">
              <a:solidFill>
                <a:schemeClr val="accent2">
                  <a:lumMod val="75000"/>
                </a:schemeClr>
              </a:solidFill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auto">
          <a:xfrm flipV="1">
            <a:off x="0" y="6613525"/>
            <a:ext cx="9144000" cy="2444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s-ES"/>
          </a:p>
        </p:txBody>
      </p:sp>
      <p:sp>
        <p:nvSpPr>
          <p:cNvPr id="50178" name="4 CuadroTexto"/>
          <p:cNvSpPr txBox="1">
            <a:spLocks noChangeArrowheads="1"/>
          </p:cNvSpPr>
          <p:nvPr/>
        </p:nvSpPr>
        <p:spPr bwMode="auto">
          <a:xfrm>
            <a:off x="6188075" y="6594475"/>
            <a:ext cx="29352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/>
              <a:t>www.gbcloning.org</a:t>
            </a:r>
            <a:endParaRPr lang="es-ES"/>
          </a:p>
        </p:txBody>
      </p:sp>
      <p:grpSp>
        <p:nvGrpSpPr>
          <p:cNvPr id="2" name="61 Grupo"/>
          <p:cNvGrpSpPr>
            <a:grpSpLocks/>
          </p:cNvGrpSpPr>
          <p:nvPr/>
        </p:nvGrpSpPr>
        <p:grpSpPr bwMode="auto">
          <a:xfrm>
            <a:off x="0" y="180975"/>
            <a:ext cx="1366838" cy="844550"/>
            <a:chOff x="1259632" y="1988840"/>
            <a:chExt cx="6153226" cy="3909653"/>
          </a:xfrm>
        </p:grpSpPr>
        <p:sp>
          <p:nvSpPr>
            <p:cNvPr id="7" name="6 Flecha circular"/>
            <p:cNvSpPr/>
            <p:nvPr/>
          </p:nvSpPr>
          <p:spPr>
            <a:xfrm rot="9767598">
              <a:off x="1259632" y="2032934"/>
              <a:ext cx="5774454" cy="3086568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187504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8" name="7 Flecha circular"/>
            <p:cNvSpPr/>
            <p:nvPr/>
          </p:nvSpPr>
          <p:spPr>
            <a:xfrm rot="1176284">
              <a:off x="1481179" y="2767831"/>
              <a:ext cx="5803040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59180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9" name="8 Flecha circular"/>
            <p:cNvSpPr/>
            <p:nvPr/>
          </p:nvSpPr>
          <p:spPr>
            <a:xfrm rot="12020438">
              <a:off x="1459737" y="1988840"/>
              <a:ext cx="5760161" cy="300573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0988713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0" name="9 Flecha circular"/>
            <p:cNvSpPr/>
            <p:nvPr/>
          </p:nvSpPr>
          <p:spPr>
            <a:xfrm rot="20636167">
              <a:off x="1831360" y="2709039"/>
              <a:ext cx="5581498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05891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50180" name="10 CuadroTexto"/>
          <p:cNvSpPr txBox="1">
            <a:spLocks noChangeArrowheads="1"/>
          </p:cNvSpPr>
          <p:nvPr/>
        </p:nvSpPr>
        <p:spPr bwMode="auto">
          <a:xfrm>
            <a:off x="427038" y="457200"/>
            <a:ext cx="6191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>
                <a:latin typeface="Calibri" pitchFamily="34" charset="0"/>
              </a:rPr>
              <a:t>GB2.0</a:t>
            </a:r>
            <a:endParaRPr lang="es-ES" sz="1100">
              <a:latin typeface="Calibri" pitchFamily="34" charset="0"/>
            </a:endParaRPr>
          </a:p>
        </p:txBody>
      </p:sp>
      <p:sp>
        <p:nvSpPr>
          <p:cNvPr id="80" name="79 CuadroTexto"/>
          <p:cNvSpPr txBox="1"/>
          <p:nvPr/>
        </p:nvSpPr>
        <p:spPr>
          <a:xfrm>
            <a:off x="1752600" y="76200"/>
            <a:ext cx="7391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400" dirty="0" err="1" smtClean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Secretory</a:t>
            </a:r>
            <a:r>
              <a:rPr lang="es-ES_tradnl" sz="2400" dirty="0" smtClean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</a:t>
            </a:r>
            <a:r>
              <a:rPr lang="es-ES_tradnl" sz="2400" dirty="0" err="1" smtClean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IgA</a:t>
            </a:r>
            <a:r>
              <a:rPr lang="es-ES_tradnl" sz="2400" dirty="0" smtClean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</a:t>
            </a:r>
            <a:r>
              <a:rPr lang="es-ES_tradnl" sz="2400" dirty="0" err="1" smtClean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construction</a:t>
            </a:r>
            <a:endParaRPr lang="es-ES" sz="2400" dirty="0">
              <a:solidFill>
                <a:schemeClr val="accent2">
                  <a:lumMod val="75000"/>
                </a:schemeClr>
              </a:solidFill>
              <a:cs typeface="Andalus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2450"/>
          <a:stretch>
            <a:fillRect/>
          </a:stretch>
        </p:blipFill>
        <p:spPr bwMode="auto">
          <a:xfrm>
            <a:off x="2484120" y="1264920"/>
            <a:ext cx="5104262" cy="527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55 CuadroTexto"/>
          <p:cNvSpPr txBox="1"/>
          <p:nvPr/>
        </p:nvSpPr>
        <p:spPr>
          <a:xfrm>
            <a:off x="657543" y="5440045"/>
            <a:ext cx="195262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1800" dirty="0" smtClean="0">
                <a:solidFill>
                  <a:schemeClr val="tx1">
                    <a:lumMod val="75000"/>
                  </a:schemeClr>
                </a:solidFill>
              </a:rPr>
              <a:t>4 </a:t>
            </a:r>
            <a:r>
              <a:rPr lang="es-ES_tradnl" sz="1800" dirty="0" err="1" smtClean="0">
                <a:solidFill>
                  <a:schemeClr val="tx1">
                    <a:lumMod val="75000"/>
                  </a:schemeClr>
                </a:solidFill>
              </a:rPr>
              <a:t>TUs</a:t>
            </a:r>
            <a:r>
              <a:rPr lang="es-ES_tradnl" sz="1800" dirty="0" smtClean="0">
                <a:solidFill>
                  <a:schemeClr val="tx1">
                    <a:lumMod val="75000"/>
                  </a:schemeClr>
                </a:solidFill>
              </a:rPr>
              <a:t>: 13kb</a:t>
            </a:r>
            <a:endParaRPr lang="es-ES" sz="18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auto">
          <a:xfrm flipV="1">
            <a:off x="0" y="6613525"/>
            <a:ext cx="9144000" cy="2444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s-ES"/>
          </a:p>
        </p:txBody>
      </p:sp>
      <p:sp>
        <p:nvSpPr>
          <p:cNvPr id="52226" name="4 CuadroTexto"/>
          <p:cNvSpPr txBox="1">
            <a:spLocks noChangeArrowheads="1"/>
          </p:cNvSpPr>
          <p:nvPr/>
        </p:nvSpPr>
        <p:spPr bwMode="auto">
          <a:xfrm>
            <a:off x="6188075" y="6594475"/>
            <a:ext cx="29352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/>
              <a:t>www.gbcloning.org</a:t>
            </a:r>
            <a:endParaRPr lang="es-ES"/>
          </a:p>
        </p:txBody>
      </p:sp>
      <p:grpSp>
        <p:nvGrpSpPr>
          <p:cNvPr id="52227" name="61 Grupo"/>
          <p:cNvGrpSpPr>
            <a:grpSpLocks/>
          </p:cNvGrpSpPr>
          <p:nvPr/>
        </p:nvGrpSpPr>
        <p:grpSpPr bwMode="auto">
          <a:xfrm>
            <a:off x="0" y="180975"/>
            <a:ext cx="1366838" cy="844550"/>
            <a:chOff x="1259632" y="1988840"/>
            <a:chExt cx="6153226" cy="3909653"/>
          </a:xfrm>
        </p:grpSpPr>
        <p:sp>
          <p:nvSpPr>
            <p:cNvPr id="24" name="23 Flecha circular"/>
            <p:cNvSpPr/>
            <p:nvPr/>
          </p:nvSpPr>
          <p:spPr>
            <a:xfrm rot="9767598">
              <a:off x="1259632" y="2032934"/>
              <a:ext cx="5774454" cy="3086568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187504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5" name="24 Flecha circular"/>
            <p:cNvSpPr/>
            <p:nvPr/>
          </p:nvSpPr>
          <p:spPr>
            <a:xfrm rot="1176284">
              <a:off x="1481179" y="2767831"/>
              <a:ext cx="5803040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59180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6" name="25 Flecha circular"/>
            <p:cNvSpPr/>
            <p:nvPr/>
          </p:nvSpPr>
          <p:spPr>
            <a:xfrm rot="12020438">
              <a:off x="1459737" y="1988840"/>
              <a:ext cx="5760161" cy="300573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0988713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7" name="26 Flecha circular"/>
            <p:cNvSpPr/>
            <p:nvPr/>
          </p:nvSpPr>
          <p:spPr>
            <a:xfrm rot="20636167">
              <a:off x="1831360" y="2709039"/>
              <a:ext cx="5581498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05891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52228" name="27 CuadroTexto"/>
          <p:cNvSpPr txBox="1">
            <a:spLocks noChangeArrowheads="1"/>
          </p:cNvSpPr>
          <p:nvPr/>
        </p:nvSpPr>
        <p:spPr bwMode="auto">
          <a:xfrm>
            <a:off x="427038" y="457200"/>
            <a:ext cx="6191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>
                <a:latin typeface="Calibri" pitchFamily="34" charset="0"/>
              </a:rPr>
              <a:t>GB2.0</a:t>
            </a:r>
            <a:endParaRPr lang="es-ES" sz="1100">
              <a:latin typeface="Calibri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1752599" y="49306"/>
            <a:ext cx="80637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The</a:t>
            </a:r>
            <a:r>
              <a:rPr lang="es-ES_tradnl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</a:t>
            </a:r>
            <a:r>
              <a:rPr lang="es-ES_tradnl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major</a:t>
            </a:r>
            <a:r>
              <a:rPr lang="es-ES_tradnl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</a:t>
            </a:r>
            <a:r>
              <a:rPr lang="es-ES_tradnl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benefit</a:t>
            </a:r>
            <a:r>
              <a:rPr lang="es-ES_tradnl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of GB2.0 </a:t>
            </a:r>
            <a:r>
              <a:rPr lang="es-ES_tradnl" sz="2400" dirty="0" err="1" smtClean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framework</a:t>
            </a:r>
            <a:r>
              <a:rPr lang="es-ES_tradnl" sz="2400" dirty="0" smtClean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: </a:t>
            </a:r>
            <a:r>
              <a:rPr lang="es-ES_tradnl" sz="2400" dirty="0" err="1" smtClean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interchangeability</a:t>
            </a:r>
            <a:endParaRPr lang="es-ES" sz="2400" dirty="0">
              <a:solidFill>
                <a:schemeClr val="accent2">
                  <a:lumMod val="75000"/>
                </a:schemeClr>
              </a:solidFill>
              <a:cs typeface="Andalus" pitchFamily="18" charset="-78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408113" y="5103813"/>
            <a:ext cx="6842125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0" dirty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Every story has an end, but with GB every ending is just a new beginning.</a:t>
            </a:r>
          </a:p>
          <a:p>
            <a:pPr>
              <a:defRPr/>
            </a:pPr>
            <a:r>
              <a:rPr lang="en-US" sz="2400" b="0" dirty="0">
                <a:solidFill>
                  <a:schemeClr val="accent2">
                    <a:lumMod val="75000"/>
                  </a:schemeClr>
                </a:solidFill>
                <a:latin typeface="Kristen ITC" pitchFamily="66" charset="0"/>
              </a:rPr>
              <a:t> </a:t>
            </a:r>
          </a:p>
          <a:p>
            <a:pPr>
              <a:defRPr/>
            </a:pPr>
            <a:endParaRPr lang="es-ES" sz="3600" b="0" dirty="0">
              <a:solidFill>
                <a:schemeClr val="accent2">
                  <a:lumMod val="75000"/>
                </a:schemeClr>
              </a:solidFill>
              <a:latin typeface="Bauhaus 93" pitchFamily="82" charset="0"/>
            </a:endParaRPr>
          </a:p>
        </p:txBody>
      </p:sp>
      <p:pic>
        <p:nvPicPr>
          <p:cNvPr id="52231" name="Picture 1" descr="C:\Users\marvzvi\Downloads\marta y paloma azu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6950" y="1150938"/>
            <a:ext cx="50482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enetic engineer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03364">
            <a:off x="6007763" y="450119"/>
            <a:ext cx="2217834" cy="4341837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 bwMode="auto">
          <a:xfrm flipV="1">
            <a:off x="0" y="6613525"/>
            <a:ext cx="9144000" cy="2444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s-ES"/>
          </a:p>
        </p:txBody>
      </p:sp>
      <p:sp>
        <p:nvSpPr>
          <p:cNvPr id="54274" name="4 CuadroTexto"/>
          <p:cNvSpPr txBox="1">
            <a:spLocks noChangeArrowheads="1"/>
          </p:cNvSpPr>
          <p:nvPr/>
        </p:nvSpPr>
        <p:spPr bwMode="auto">
          <a:xfrm>
            <a:off x="6188075" y="6594475"/>
            <a:ext cx="29352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/>
              <a:t>www.gbcloning.org</a:t>
            </a:r>
            <a:endParaRPr lang="es-ES"/>
          </a:p>
        </p:txBody>
      </p:sp>
      <p:grpSp>
        <p:nvGrpSpPr>
          <p:cNvPr id="54275" name="61 Grupo"/>
          <p:cNvGrpSpPr>
            <a:grpSpLocks/>
          </p:cNvGrpSpPr>
          <p:nvPr/>
        </p:nvGrpSpPr>
        <p:grpSpPr bwMode="auto">
          <a:xfrm>
            <a:off x="0" y="180975"/>
            <a:ext cx="1366838" cy="844550"/>
            <a:chOff x="1259632" y="1988840"/>
            <a:chExt cx="6153226" cy="3909653"/>
          </a:xfrm>
        </p:grpSpPr>
        <p:sp>
          <p:nvSpPr>
            <p:cNvPr id="24" name="23 Flecha circular"/>
            <p:cNvSpPr/>
            <p:nvPr/>
          </p:nvSpPr>
          <p:spPr>
            <a:xfrm rot="9767598">
              <a:off x="1259632" y="2032934"/>
              <a:ext cx="5774454" cy="3086568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187504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5" name="24 Flecha circular"/>
            <p:cNvSpPr/>
            <p:nvPr/>
          </p:nvSpPr>
          <p:spPr>
            <a:xfrm rot="1176284">
              <a:off x="1481179" y="2767831"/>
              <a:ext cx="5803040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59180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6" name="25 Flecha circular"/>
            <p:cNvSpPr/>
            <p:nvPr/>
          </p:nvSpPr>
          <p:spPr>
            <a:xfrm rot="12020438">
              <a:off x="1459737" y="1988840"/>
              <a:ext cx="5760161" cy="300573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0988713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7" name="26 Flecha circular"/>
            <p:cNvSpPr/>
            <p:nvPr/>
          </p:nvSpPr>
          <p:spPr>
            <a:xfrm rot="20636167">
              <a:off x="1831360" y="2709039"/>
              <a:ext cx="5581498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05891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54276" name="27 CuadroTexto"/>
          <p:cNvSpPr txBox="1">
            <a:spLocks noChangeArrowheads="1"/>
          </p:cNvSpPr>
          <p:nvPr/>
        </p:nvSpPr>
        <p:spPr bwMode="auto">
          <a:xfrm>
            <a:off x="427038" y="457200"/>
            <a:ext cx="6191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>
                <a:latin typeface="Calibri" pitchFamily="34" charset="0"/>
              </a:rPr>
              <a:t>GB2.0</a:t>
            </a:r>
            <a:endParaRPr lang="es-ES" sz="1100">
              <a:latin typeface="Calibri" pitchFamily="34" charset="0"/>
            </a:endParaRPr>
          </a:p>
        </p:txBody>
      </p:sp>
      <p:sp>
        <p:nvSpPr>
          <p:cNvPr id="54277" name="Text Box 4"/>
          <p:cNvSpPr txBox="1">
            <a:spLocks noChangeArrowheads="1"/>
          </p:cNvSpPr>
          <p:nvPr/>
        </p:nvSpPr>
        <p:spPr bwMode="auto">
          <a:xfrm>
            <a:off x="598488" y="4424363"/>
            <a:ext cx="8135937" cy="1385887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>
                <a:solidFill>
                  <a:srgbClr val="000066"/>
                </a:solidFill>
                <a:latin typeface="Calibri" pitchFamily="34" charset="0"/>
              </a:rPr>
              <a:t>GB2.0 is a convenient framework for Plant Synthetic Biology, including Molecular Farming and Metabolic Engineering </a:t>
            </a:r>
            <a:endParaRPr lang="es-ES" sz="2800" i="1">
              <a:latin typeface="Calibri" pitchFamily="34" charset="0"/>
              <a:ea typeface="Andalus"/>
              <a:cs typeface="Andalus"/>
            </a:endParaRPr>
          </a:p>
        </p:txBody>
      </p:sp>
      <p:sp>
        <p:nvSpPr>
          <p:cNvPr id="23" name="5 CuadroTexto"/>
          <p:cNvSpPr txBox="1">
            <a:spLocks noChangeArrowheads="1"/>
          </p:cNvSpPr>
          <p:nvPr/>
        </p:nvSpPr>
        <p:spPr bwMode="auto">
          <a:xfrm>
            <a:off x="1427163" y="1895793"/>
            <a:ext cx="3297238" cy="1092607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dirty="0" err="1">
                <a:solidFill>
                  <a:srgbClr val="000066"/>
                </a:solidFill>
                <a:latin typeface="Calibri" pitchFamily="34" charset="0"/>
                <a:cs typeface="Andalus" pitchFamily="18" charset="-78"/>
              </a:rPr>
              <a:t>To</a:t>
            </a:r>
            <a:r>
              <a:rPr lang="es-ES" sz="2000" dirty="0">
                <a:solidFill>
                  <a:srgbClr val="000066"/>
                </a:solidFill>
                <a:latin typeface="Calibri" pitchFamily="34" charset="0"/>
                <a:cs typeface="Andalus" pitchFamily="18" charset="-78"/>
              </a:rPr>
              <a:t> </a:t>
            </a:r>
            <a:r>
              <a:rPr lang="es-ES" sz="2000" dirty="0" err="1">
                <a:solidFill>
                  <a:srgbClr val="000066"/>
                </a:solidFill>
                <a:latin typeface="Calibri" pitchFamily="34" charset="0"/>
                <a:cs typeface="Andalus" pitchFamily="18" charset="-78"/>
              </a:rPr>
              <a:t>learn</a:t>
            </a:r>
            <a:r>
              <a:rPr lang="es-ES" sz="2000" dirty="0">
                <a:solidFill>
                  <a:srgbClr val="000066"/>
                </a:solidFill>
                <a:latin typeface="Calibri" pitchFamily="34" charset="0"/>
                <a:cs typeface="Andalus" pitchFamily="18" charset="-78"/>
              </a:rPr>
              <a:t> more: </a:t>
            </a:r>
          </a:p>
          <a:p>
            <a:pPr>
              <a:defRPr/>
            </a:pPr>
            <a:endParaRPr lang="es-ES" sz="500" dirty="0">
              <a:solidFill>
                <a:srgbClr val="000066"/>
              </a:solidFill>
              <a:latin typeface="Calibri" pitchFamily="34" charset="0"/>
              <a:cs typeface="Andalus" pitchFamily="18" charset="-78"/>
            </a:endParaRPr>
          </a:p>
          <a:p>
            <a:pPr marL="261938" indent="85725">
              <a:defRPr/>
            </a:pPr>
            <a:r>
              <a:rPr lang="es-ES" sz="2000" dirty="0">
                <a:solidFill>
                  <a:srgbClr val="000066"/>
                </a:solidFill>
                <a:latin typeface="Calibri" pitchFamily="34" charset="0"/>
                <a:cs typeface="Andalus" pitchFamily="18" charset="-78"/>
                <a:hlinkClick r:id="rId4"/>
              </a:rPr>
              <a:t>www.ibmcp.upv.es/FGB</a:t>
            </a:r>
            <a:endParaRPr lang="es-ES" sz="2000" dirty="0">
              <a:solidFill>
                <a:srgbClr val="000066"/>
              </a:solidFill>
              <a:latin typeface="Calibri" pitchFamily="34" charset="0"/>
              <a:cs typeface="Andalus" pitchFamily="18" charset="-78"/>
            </a:endParaRPr>
          </a:p>
          <a:p>
            <a:pPr marL="261938" indent="85725">
              <a:defRPr/>
            </a:pPr>
            <a:r>
              <a:rPr lang="es-ES_tradnl" sz="2000" dirty="0" smtClean="0">
                <a:solidFill>
                  <a:srgbClr val="000066"/>
                </a:solidFill>
                <a:latin typeface="Calibri" pitchFamily="34" charset="0"/>
                <a:cs typeface="Andalus" pitchFamily="18" charset="-78"/>
                <a:hlinkClick r:id="rId5"/>
              </a:rPr>
              <a:t>www.gbcloning.org</a:t>
            </a:r>
            <a:endParaRPr lang="es-ES_tradnl" sz="2000" dirty="0" smtClean="0">
              <a:solidFill>
                <a:srgbClr val="000066"/>
              </a:solidFill>
              <a:latin typeface="Calibri" pitchFamily="34" charset="0"/>
              <a:cs typeface="Andalus" pitchFamily="18" charset="-78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1752600" y="76200"/>
            <a:ext cx="7391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Conclusions</a:t>
            </a:r>
            <a:endParaRPr lang="es-ES" sz="2400" dirty="0">
              <a:solidFill>
                <a:schemeClr val="accent2">
                  <a:lumMod val="75000"/>
                </a:schemeClr>
              </a:solidFill>
              <a:cs typeface="Andalus" pitchFamily="18" charset="-78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83248" y="4409123"/>
            <a:ext cx="8135937" cy="1908215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Hands-on course on multiple gene assembly technologies for metabolic engineering and fruit biotechnology</a:t>
            </a:r>
          </a:p>
          <a:p>
            <a:pPr algn="ctr"/>
            <a:endParaRPr lang="en-US" sz="9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Valencia (Spain), September 9th to 13th, 2013</a:t>
            </a:r>
            <a:endParaRPr lang="es-ES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s-ES_tradnl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Organized by COST Actions FA1006 (</a:t>
            </a:r>
            <a:r>
              <a:rPr lang="en-US" sz="1400" dirty="0" err="1" smtClean="0">
                <a:solidFill>
                  <a:schemeClr val="tx1">
                    <a:lumMod val="75000"/>
                  </a:schemeClr>
                </a:solidFill>
              </a:rPr>
              <a:t>PlantEngine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) and FA1106 (</a:t>
            </a:r>
            <a:r>
              <a:rPr lang="en-US" sz="1400" dirty="0" err="1" smtClean="0">
                <a:solidFill>
                  <a:schemeClr val="tx1">
                    <a:lumMod val="75000"/>
                  </a:schemeClr>
                </a:solidFill>
              </a:rPr>
              <a:t>QualityFruit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)</a:t>
            </a:r>
          </a:p>
          <a:p>
            <a:pPr algn="ctr"/>
            <a:endParaRPr lang="en-US" sz="5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r>
              <a:rPr lang="es-ES" sz="1200" dirty="0" smtClean="0">
                <a:hlinkClick r:id="rId6"/>
              </a:rPr>
              <a:t>http://www.plantengine.eu/node/156</a:t>
            </a:r>
            <a:r>
              <a:rPr lang="es-ES" sz="1200" dirty="0" smtClean="0">
                <a:solidFill>
                  <a:schemeClr val="accent2">
                    <a:lumMod val="75000"/>
                  </a:schemeClr>
                </a:solidFill>
              </a:rPr>
              <a:t>; </a:t>
            </a:r>
            <a:r>
              <a:rPr lang="es-ES" sz="1200" dirty="0" smtClean="0">
                <a:hlinkClick r:id="rId7"/>
              </a:rPr>
              <a:t>http://qualityfruit.inp-toulouse.fr/en/training/dna-assembly.html</a:t>
            </a:r>
            <a:endParaRPr lang="en-US" sz="12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11 Rectángulo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/>
            <a:endParaRPr lang="es-ES"/>
          </a:p>
        </p:txBody>
      </p:sp>
      <p:pic>
        <p:nvPicPr>
          <p:cNvPr id="56322" name="Picture 14" descr="http://www.proyectopronaos.es/images/opis/ibmc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631825"/>
            <a:ext cx="100012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20" descr="http://www.biotecnologica.com/wp-content/uploads/CSIC.gif"/>
          <p:cNvPicPr>
            <a:picLocks noChangeAspect="1" noChangeArrowheads="1"/>
          </p:cNvPicPr>
          <p:nvPr/>
        </p:nvPicPr>
        <p:blipFill>
          <a:blip r:embed="rId4" cstate="print"/>
          <a:srcRect t="21375" b="14503"/>
          <a:stretch>
            <a:fillRect/>
          </a:stretch>
        </p:blipFill>
        <p:spPr bwMode="auto">
          <a:xfrm>
            <a:off x="7572375" y="703263"/>
            <a:ext cx="112395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 descr="Fruit Genomics and Biotechnology Grou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525" y="544513"/>
            <a:ext cx="59626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4241800" y="5575300"/>
            <a:ext cx="43576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4000" i="1" dirty="0">
                <a:solidFill>
                  <a:schemeClr val="accent1">
                    <a:lumMod val="10000"/>
                  </a:schemeClr>
                </a:solidFill>
                <a:latin typeface="Georgia" pitchFamily="18" charset="0"/>
              </a:rPr>
              <a:t>THANK YOU!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03997" y="4141788"/>
            <a:ext cx="201856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u="sng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IBMCP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Alejandro </a:t>
            </a:r>
            <a:r>
              <a:rPr lang="es-ES" sz="1600" dirty="0" err="1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Sarrión</a:t>
            </a:r>
            <a:endParaRPr lang="es-ES" sz="1600" dirty="0" smtClean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Javier </a:t>
            </a:r>
            <a:r>
              <a:rPr lang="es-ES" sz="1600" dirty="0" err="1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Forment</a:t>
            </a:r>
            <a:endParaRPr lang="es-ES" sz="1600" dirty="0" smtClean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Paloma </a:t>
            </a:r>
            <a:r>
              <a:rPr lang="es-ES" sz="1600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Juárez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Estefanía </a:t>
            </a:r>
            <a:r>
              <a:rPr lang="es-ES" sz="1600" dirty="0" err="1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Huet</a:t>
            </a:r>
            <a:endParaRPr lang="es-ES" sz="1600" dirty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err="1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Asun</a:t>
            </a:r>
            <a:r>
              <a:rPr lang="es-ES" sz="1600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s-ES" sz="1600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Fernández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Jose Manuel </a:t>
            </a:r>
            <a:r>
              <a:rPr lang="es-ES" sz="1600" dirty="0" err="1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Julve</a:t>
            </a:r>
            <a:endParaRPr lang="es-ES" sz="1600" dirty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dirty="0" smtClean="0">
                <a:solidFill>
                  <a:schemeClr val="accent1">
                    <a:lumMod val="10000"/>
                  </a:schemeClr>
                </a:solidFill>
                <a:latin typeface="Comic Sans MS" pitchFamily="66" charset="0"/>
              </a:rPr>
              <a:t>Diego </a:t>
            </a:r>
            <a:r>
              <a:rPr lang="es-ES_tradnl" sz="1600" dirty="0" err="1">
                <a:solidFill>
                  <a:schemeClr val="accent1">
                    <a:lumMod val="10000"/>
                  </a:schemeClr>
                </a:solidFill>
                <a:latin typeface="Comic Sans MS" pitchFamily="66" charset="0"/>
              </a:rPr>
              <a:t>Orzáez</a:t>
            </a:r>
            <a:endParaRPr lang="es-ES" sz="1600" dirty="0">
              <a:solidFill>
                <a:schemeClr val="accent1">
                  <a:lumMod val="10000"/>
                </a:schemeClr>
              </a:solidFill>
              <a:latin typeface="Comic Sans MS" pitchFamily="66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dirty="0">
              <a:solidFill>
                <a:schemeClr val="accent1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442075" y="1552575"/>
            <a:ext cx="27019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1600" dirty="0" err="1">
                <a:solidFill>
                  <a:schemeClr val="accent1">
                    <a:lumMod val="10000"/>
                  </a:schemeClr>
                </a:solidFill>
                <a:latin typeface="Comic Sans MS" pitchFamily="66" charset="0"/>
              </a:rPr>
              <a:t>Fruit</a:t>
            </a:r>
            <a:r>
              <a:rPr lang="es-ES" sz="1600" dirty="0">
                <a:solidFill>
                  <a:schemeClr val="accent1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es-ES" sz="1600" dirty="0" err="1">
                <a:solidFill>
                  <a:schemeClr val="accent1">
                    <a:lumMod val="10000"/>
                  </a:schemeClr>
                </a:solidFill>
                <a:latin typeface="Comic Sans MS" pitchFamily="66" charset="0"/>
              </a:rPr>
              <a:t>genomics</a:t>
            </a:r>
            <a:r>
              <a:rPr lang="es-ES" sz="1600" dirty="0">
                <a:solidFill>
                  <a:schemeClr val="accent1">
                    <a:lumMod val="10000"/>
                  </a:schemeClr>
                </a:solidFill>
                <a:latin typeface="Comic Sans MS" pitchFamily="66" charset="0"/>
              </a:rPr>
              <a:t> and </a:t>
            </a:r>
            <a:r>
              <a:rPr lang="es-ES" sz="1600" dirty="0" err="1">
                <a:solidFill>
                  <a:schemeClr val="accent1">
                    <a:lumMod val="10000"/>
                  </a:schemeClr>
                </a:solidFill>
                <a:latin typeface="Comic Sans MS" pitchFamily="66" charset="0"/>
              </a:rPr>
              <a:t>Biotechnology</a:t>
            </a:r>
            <a:r>
              <a:rPr lang="es-ES" sz="1600" dirty="0">
                <a:solidFill>
                  <a:schemeClr val="accent1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es-ES" sz="1600" dirty="0" err="1">
                <a:solidFill>
                  <a:schemeClr val="accent1">
                    <a:lumMod val="10000"/>
                  </a:schemeClr>
                </a:solidFill>
                <a:latin typeface="Comic Sans MS" pitchFamily="66" charset="0"/>
              </a:rPr>
              <a:t>Group</a:t>
            </a:r>
            <a:r>
              <a:rPr lang="es-ES" sz="1600" dirty="0">
                <a:solidFill>
                  <a:schemeClr val="accent1">
                    <a:lumMod val="10000"/>
                  </a:schemeClr>
                </a:solidFill>
                <a:latin typeface="Comic Sans MS" pitchFamily="66" charset="0"/>
              </a:rPr>
              <a:t>.</a:t>
            </a:r>
          </a:p>
          <a:p>
            <a:pPr algn="r">
              <a:defRPr/>
            </a:pPr>
            <a:r>
              <a:rPr lang="es-ES" sz="1600" u="sng" dirty="0" err="1">
                <a:solidFill>
                  <a:schemeClr val="accent1">
                    <a:lumMod val="10000"/>
                  </a:schemeClr>
                </a:solidFill>
                <a:latin typeface="Comic Sans MS" pitchFamily="66" charset="0"/>
                <a:hlinkClick r:id="rId6"/>
              </a:rPr>
              <a:t>www.ibmcp.upv.es</a:t>
            </a:r>
            <a:r>
              <a:rPr lang="es-ES" sz="1600" u="sng" dirty="0" err="1">
                <a:solidFill>
                  <a:schemeClr val="accent1">
                    <a:lumMod val="10000"/>
                  </a:schemeClr>
                </a:solidFill>
                <a:latin typeface="Comic Sans MS" pitchFamily="66" charset="0"/>
              </a:rPr>
              <a:t>/FGB</a:t>
            </a:r>
            <a:endParaRPr lang="es-ES" sz="1600" u="sng" dirty="0">
              <a:solidFill>
                <a:schemeClr val="accent1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324225" y="4133850"/>
            <a:ext cx="1447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u="sng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COMAV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err="1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Peio</a:t>
            </a:r>
            <a:r>
              <a:rPr lang="es-ES" sz="1600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s-ES" sz="1600" dirty="0" err="1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Ziarsolo</a:t>
            </a:r>
            <a:endParaRPr lang="es-ES" sz="1600" dirty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err="1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Jose</a:t>
            </a:r>
            <a:r>
              <a:rPr lang="es-ES" sz="1600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Blanca</a:t>
            </a:r>
            <a:endParaRPr lang="es-ES" sz="1600" dirty="0">
              <a:solidFill>
                <a:schemeClr val="accent1">
                  <a:lumMod val="10000"/>
                </a:schemeClr>
              </a:solidFill>
              <a:latin typeface="Comic Sans MS" pitchFamily="66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dirty="0">
              <a:solidFill>
                <a:schemeClr val="accent1">
                  <a:lumMod val="1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auto">
          <a:xfrm flipV="1">
            <a:off x="0" y="6613525"/>
            <a:ext cx="9144000" cy="2444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s-ES"/>
          </a:p>
        </p:txBody>
      </p:sp>
      <p:sp>
        <p:nvSpPr>
          <p:cNvPr id="21506" name="4 CuadroTexto"/>
          <p:cNvSpPr txBox="1">
            <a:spLocks noChangeArrowheads="1"/>
          </p:cNvSpPr>
          <p:nvPr/>
        </p:nvSpPr>
        <p:spPr bwMode="auto">
          <a:xfrm>
            <a:off x="6188075" y="6594475"/>
            <a:ext cx="29352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/>
              <a:t>www.gbcloning.org</a:t>
            </a:r>
            <a:endParaRPr lang="es-ES"/>
          </a:p>
        </p:txBody>
      </p:sp>
      <p:grpSp>
        <p:nvGrpSpPr>
          <p:cNvPr id="21507" name="61 Grupo"/>
          <p:cNvGrpSpPr>
            <a:grpSpLocks/>
          </p:cNvGrpSpPr>
          <p:nvPr/>
        </p:nvGrpSpPr>
        <p:grpSpPr bwMode="auto">
          <a:xfrm>
            <a:off x="0" y="180975"/>
            <a:ext cx="1366838" cy="844550"/>
            <a:chOff x="1259632" y="1988840"/>
            <a:chExt cx="6153226" cy="3909653"/>
          </a:xfrm>
        </p:grpSpPr>
        <p:sp>
          <p:nvSpPr>
            <p:cNvPr id="7" name="6 Flecha circular"/>
            <p:cNvSpPr/>
            <p:nvPr/>
          </p:nvSpPr>
          <p:spPr>
            <a:xfrm rot="9767598">
              <a:off x="1259632" y="2032934"/>
              <a:ext cx="5774454" cy="3086568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187504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8" name="7 Flecha circular"/>
            <p:cNvSpPr/>
            <p:nvPr/>
          </p:nvSpPr>
          <p:spPr>
            <a:xfrm rot="1176284">
              <a:off x="1481179" y="2767831"/>
              <a:ext cx="5803040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59180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9" name="8 Flecha circular"/>
            <p:cNvSpPr/>
            <p:nvPr/>
          </p:nvSpPr>
          <p:spPr>
            <a:xfrm rot="12020438">
              <a:off x="1459737" y="1988840"/>
              <a:ext cx="5760161" cy="300573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0988713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0" name="9 Flecha circular"/>
            <p:cNvSpPr/>
            <p:nvPr/>
          </p:nvSpPr>
          <p:spPr>
            <a:xfrm rot="20636167">
              <a:off x="1831360" y="2709039"/>
              <a:ext cx="5581498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05891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21508" name="10 CuadroTexto"/>
          <p:cNvSpPr txBox="1">
            <a:spLocks noChangeArrowheads="1"/>
          </p:cNvSpPr>
          <p:nvPr/>
        </p:nvSpPr>
        <p:spPr bwMode="auto">
          <a:xfrm>
            <a:off x="427038" y="457200"/>
            <a:ext cx="6191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>
                <a:latin typeface="Calibri" pitchFamily="34" charset="0"/>
              </a:rPr>
              <a:t>GB2.0</a:t>
            </a:r>
            <a:endParaRPr lang="es-ES" sz="1100">
              <a:latin typeface="Calibri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752600" y="76200"/>
            <a:ext cx="7391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The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benefits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of Modular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Design</a:t>
            </a:r>
            <a:endParaRPr lang="es-ES" sz="2400" dirty="0">
              <a:solidFill>
                <a:schemeClr val="accent2">
                  <a:lumMod val="75000"/>
                </a:schemeClr>
              </a:solidFill>
              <a:cs typeface="Andalus" pitchFamily="18" charset="-78"/>
            </a:endParaRPr>
          </a:p>
        </p:txBody>
      </p:sp>
      <p:grpSp>
        <p:nvGrpSpPr>
          <p:cNvPr id="21510" name="16 Grupo"/>
          <p:cNvGrpSpPr>
            <a:grpSpLocks/>
          </p:cNvGrpSpPr>
          <p:nvPr/>
        </p:nvGrpSpPr>
        <p:grpSpPr bwMode="auto">
          <a:xfrm>
            <a:off x="247650" y="2012950"/>
            <a:ext cx="5135563" cy="3835400"/>
            <a:chOff x="747246" y="231189"/>
            <a:chExt cx="6259255" cy="4813777"/>
          </a:xfrm>
        </p:grpSpPr>
        <p:pic>
          <p:nvPicPr>
            <p:cNvPr id="18" name="Picture 2" descr="http://www.edge.org/3rd_culture/thaler_sendhil08/images/image00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10982" y="2542304"/>
              <a:ext cx="2646618" cy="244265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</p:pic>
        <p:pic>
          <p:nvPicPr>
            <p:cNvPr id="19" name="Picture 2" descr="http://www.edge.org/3rd_culture/thaler_sendhil08/images/image00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345982">
              <a:off x="973394" y="231189"/>
              <a:ext cx="3190568" cy="244265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20" name="Picture 2" descr="http://www.edge.org/3rd_culture/thaler_sendhil08/images/image00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1459443">
              <a:off x="4531867" y="248292"/>
              <a:ext cx="1809136" cy="166971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</p:pic>
        <p:pic>
          <p:nvPicPr>
            <p:cNvPr id="21" name="Picture 2" descr="http://www.edge.org/3rd_culture/thaler_sendhil08/images/image00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>
              <a:off x="2554648" y="2552136"/>
              <a:ext cx="2646618" cy="244265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</p:pic>
        <p:pic>
          <p:nvPicPr>
            <p:cNvPr id="22" name="Picture 2" descr="http://www.edge.org/3rd_culture/thaler_sendhil08/images/image00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>
              <a:off x="4168153" y="1992050"/>
              <a:ext cx="2838348" cy="305291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23" name="22 CuadroTexto"/>
            <p:cNvSpPr txBox="1"/>
            <p:nvPr/>
          </p:nvSpPr>
          <p:spPr>
            <a:xfrm rot="5400000">
              <a:off x="4233805" y="3399525"/>
              <a:ext cx="2713703" cy="375129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perspectiveLeft"/>
                <a:lightRig rig="threePt" dir="t"/>
              </a:scene3d>
              <a:sp3d/>
            </a:bodyPr>
            <a:lstStyle/>
            <a:p>
              <a:pPr algn="ctr">
                <a:defRPr/>
              </a:pPr>
              <a:r>
                <a:rPr lang="es-ES_tradnl" sz="1400" dirty="0">
                  <a:solidFill>
                    <a:schemeClr val="tx1">
                      <a:lumMod val="75000"/>
                    </a:schemeClr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STANDARDIZATION</a:t>
              </a:r>
              <a:endParaRPr lang="es-ES" sz="1400" dirty="0">
                <a:solidFill>
                  <a:schemeClr val="tx1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568246" y="3677908"/>
              <a:ext cx="2713703" cy="42481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perspectiveLeft"/>
                <a:lightRig rig="threePt" dir="t"/>
              </a:scene3d>
              <a:sp3d/>
            </a:bodyPr>
            <a:lstStyle/>
            <a:p>
              <a:pPr algn="ctr">
                <a:defRPr/>
              </a:pPr>
              <a:r>
                <a:rPr lang="es-ES_tradnl" sz="1600" dirty="0">
                  <a:solidFill>
                    <a:schemeClr val="tx1">
                      <a:lumMod val="75000"/>
                    </a:schemeClr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HIGH-THROUGHPUT</a:t>
              </a:r>
              <a:endParaRPr lang="es-ES" sz="1600" dirty="0">
                <a:solidFill>
                  <a:schemeClr val="tx1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5" name="24 CuadroTexto"/>
            <p:cNvSpPr txBox="1"/>
            <p:nvPr/>
          </p:nvSpPr>
          <p:spPr>
            <a:xfrm rot="19638967">
              <a:off x="4069751" y="897318"/>
              <a:ext cx="2713703" cy="38619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perspectiveLeft"/>
                <a:lightRig rig="threePt" dir="t"/>
              </a:scene3d>
              <a:sp3d/>
            </a:bodyPr>
            <a:lstStyle/>
            <a:p>
              <a:pPr algn="ctr">
                <a:defRPr/>
              </a:pPr>
              <a:r>
                <a:rPr lang="es-ES_tradnl" sz="1400" dirty="0">
                  <a:solidFill>
                    <a:schemeClr val="tx1">
                      <a:lumMod val="75000"/>
                    </a:schemeClr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FLEXIBILITY</a:t>
              </a:r>
              <a:endParaRPr lang="es-ES" sz="1400" dirty="0">
                <a:solidFill>
                  <a:schemeClr val="tx1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 rot="20934641">
              <a:off x="747246" y="1494730"/>
              <a:ext cx="3352799" cy="38619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perspectiveLeft"/>
                <a:lightRig rig="threePt" dir="t"/>
              </a:scene3d>
              <a:sp3d/>
            </a:bodyPr>
            <a:lstStyle/>
            <a:p>
              <a:pPr algn="ctr">
                <a:defRPr/>
              </a:pPr>
              <a:r>
                <a:rPr lang="es-ES_tradnl" sz="1400" dirty="0">
                  <a:solidFill>
                    <a:schemeClr val="tx1">
                      <a:lumMod val="75000"/>
                    </a:schemeClr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INTERCHANGEABILITY</a:t>
              </a:r>
              <a:endParaRPr lang="es-ES" sz="1400" dirty="0">
                <a:solidFill>
                  <a:schemeClr val="tx1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4275" y="1981200"/>
            <a:ext cx="2879725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Elipse"/>
          <p:cNvSpPr/>
          <p:nvPr/>
        </p:nvSpPr>
        <p:spPr bwMode="auto">
          <a:xfrm>
            <a:off x="3794125" y="982663"/>
            <a:ext cx="2081213" cy="1395412"/>
          </a:xfrm>
          <a:prstGeom prst="ellipse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s-ES"/>
          </a:p>
        </p:txBody>
      </p:sp>
      <p:sp>
        <p:nvSpPr>
          <p:cNvPr id="4" name="3 Rectángulo"/>
          <p:cNvSpPr/>
          <p:nvPr/>
        </p:nvSpPr>
        <p:spPr bwMode="auto">
          <a:xfrm flipV="1">
            <a:off x="0" y="6613525"/>
            <a:ext cx="9144000" cy="2444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s-ES"/>
          </a:p>
        </p:txBody>
      </p:sp>
      <p:sp>
        <p:nvSpPr>
          <p:cNvPr id="23555" name="4 CuadroTexto"/>
          <p:cNvSpPr txBox="1">
            <a:spLocks noChangeArrowheads="1"/>
          </p:cNvSpPr>
          <p:nvPr/>
        </p:nvSpPr>
        <p:spPr bwMode="auto">
          <a:xfrm>
            <a:off x="6188075" y="6594475"/>
            <a:ext cx="29352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/>
              <a:t>www.gbcloning.org</a:t>
            </a:r>
            <a:endParaRPr lang="es-ES"/>
          </a:p>
        </p:txBody>
      </p:sp>
      <p:grpSp>
        <p:nvGrpSpPr>
          <p:cNvPr id="23556" name="61 Grupo"/>
          <p:cNvGrpSpPr>
            <a:grpSpLocks/>
          </p:cNvGrpSpPr>
          <p:nvPr/>
        </p:nvGrpSpPr>
        <p:grpSpPr bwMode="auto">
          <a:xfrm>
            <a:off x="0" y="180975"/>
            <a:ext cx="1366838" cy="844550"/>
            <a:chOff x="1259632" y="1988840"/>
            <a:chExt cx="6153226" cy="3909653"/>
          </a:xfrm>
        </p:grpSpPr>
        <p:sp>
          <p:nvSpPr>
            <p:cNvPr id="7" name="6 Flecha circular"/>
            <p:cNvSpPr/>
            <p:nvPr/>
          </p:nvSpPr>
          <p:spPr>
            <a:xfrm rot="9767598">
              <a:off x="1259632" y="2032934"/>
              <a:ext cx="5774454" cy="3086568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187504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8" name="7 Flecha circular"/>
            <p:cNvSpPr/>
            <p:nvPr/>
          </p:nvSpPr>
          <p:spPr>
            <a:xfrm rot="1176284">
              <a:off x="1481179" y="2767831"/>
              <a:ext cx="5803040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59180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9" name="8 Flecha circular"/>
            <p:cNvSpPr/>
            <p:nvPr/>
          </p:nvSpPr>
          <p:spPr>
            <a:xfrm rot="12020438">
              <a:off x="1459737" y="1988840"/>
              <a:ext cx="5760161" cy="300573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0988713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0" name="9 Flecha circular"/>
            <p:cNvSpPr/>
            <p:nvPr/>
          </p:nvSpPr>
          <p:spPr>
            <a:xfrm rot="20636167">
              <a:off x="1831360" y="2709039"/>
              <a:ext cx="5581498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05891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23557" name="10 CuadroTexto"/>
          <p:cNvSpPr txBox="1">
            <a:spLocks noChangeArrowheads="1"/>
          </p:cNvSpPr>
          <p:nvPr/>
        </p:nvSpPr>
        <p:spPr bwMode="auto">
          <a:xfrm>
            <a:off x="427038" y="457200"/>
            <a:ext cx="6191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>
                <a:latin typeface="Calibri" pitchFamily="34" charset="0"/>
              </a:rPr>
              <a:t>GB2.0</a:t>
            </a:r>
            <a:endParaRPr lang="es-ES" sz="1100">
              <a:latin typeface="Calibri" pitchFamily="34" charset="0"/>
            </a:endParaRPr>
          </a:p>
        </p:txBody>
      </p:sp>
      <p:sp>
        <p:nvSpPr>
          <p:cNvPr id="23558" name="AutoShape 10" descr="data:image/jpeg;base64,/9j/4AAQSkZJRgABAQAAAQABAAD/2wCEAAkGBhAQEBUUEhQVFBQVFBQYFRYUFRQUFRQVFRYWFBQUFBQXHCYeFxwjGRQVHy8gIycqLCwtFR4xNTAqNScrLCkBCQoKDgwOGg8PGikkHyUsKTUsLSwsLC0sLSwqLCwpLCwsLCwvLCwsKSwsLCwsLCksLCwsLCwsKSwsLCkpLCksLP/AABEIAM0A9gMBIgACEQEDEQH/xAAcAAABBQEBAQAAAAAAAAAAAAAAAwQFBgcCAQj/xABEEAACAQIEBAMFBQUGBAcBAAABAgMAEQQSITEFBhNBIlFhBzJxgZEUI0KhwVJykrHRM2KCorLwFRZDY5PCw9Lh4vFT/8QAGgEAAQUBAAAAAAAAAAAAAAAAAAECAwQFBv/EACwRAAICAQQBAwIFBQAAAAAAAAABAhEDBBIhMUEFE1EisWFxkeHwFELB0fH/2gAMAwEAAhEDEQA/ANxooooAKKKKACiiigAooooAKKKKACikMTjUjHja3kNyfgBVP5k9oLROsUCx9RzYGZ7Kv95lXYX01Op7U6MXJ0hG0uy71xJMq+8QPiQP51QeHT4uRupNizJoRkiASIX76avp50+yUSjTqxE7LQ3FYR+Nfkb/AMq5/wCMwft/k39KrPTo6dIKWdeLwH8Y+dx/Ol0xcbbOp+DA1UOnUHzKLBbk76C2hO2/na5p+OG+SiNlLarNQorH8Hx3ERe5K6+mYlf4TcflVg4f7Q5V0lRXHmvgb+h/KrEtJNdckazxfZoFFRPC+Z8NiLBHsx/A/hb5dm+RNS1VZRcXTJk0+gooopooUUUUAFFFFACeJw4kRka9mUqbEg2YWNiNQdd6gP8AkHB/97/x5f8A3VY6KcpNdMRpPsgIeSMKhuOrtb+2k/r6UVP0Uu+XyJtQUUUUwcFFFFABRRRQAUUVCc0c1w4CMF7vK+kUKaySt5AdhqLsdBfubAqlfQXRLz4hY1zOQo01PmdAPUk6WrP+Kc/TYovFgLIy5ixdHMrKj5CYwQI7E6Al777HanQ8c4pxLq4tpWijjRmiRFGQ++uVC+mYEasdTfTtZTg0cOJmEMbzXhjH2hzKUabpkkQxKh93qFiW308zep1jUeyJyvoksTipsJF1WCghLN9pnZsRKcxIJVLqWJI733FxVBXHP1eppmLFjfxC5NyCGvcdta1bhvLaRiJgkUblR1GZA0mZrHKjE3BFrC9/mbk1Tmj2evDmkg1iUXIZvGLC7NcgDft6VPhyQTpkeSLoisRzZjJDczMutwEOQD0FtbfEmr/yZxlsXCc5BkjNmNrXB1ViNuxGnlWSo1XzkeWaOEOJEjibEqhBQOZGfKti18y6bG1r3uamz447OER45PdyX/pUdKn3Ro6NZRcI6SOwvYn4C5qnc08S1UC4ut9dBbbTXXYjUCrpxeNFjLO4jVdczWsNCO+517a1mXMXF0mkXIxcIoXqsuVpPVh5ja9hfyq7pIXKyDNKlQks1KCao0TV0J61CoSXWqwcF57nw9lc9WPyY+ID+6/6G/yqndevDPTJQjNVJCqTXRuvB+OwYtM0TXt7ynRl/eX9dqkKxXl7AYnOJYmMZUnxXsRpcAjvfTQjax1uK1Xg/F+oAslhIB20V9NSo7d9KyM2OMJVFl7HNyXKJWiiioCQKKKKACiiigAooooAKKKKACiiigAoopnxfi0OEheaZwkaC7MfUgAepJIA+NACPG+OJhlFwWke/TjQFma1rk291RcXY2AuNdRVJ4txLDXDYplR5LtllZSV8Og3KqBlFhfLmAI11r3inCkx0yYpZXRio8cTtcxalUQk5VBvcnKSd9DrS3D+VoFgEUqifUlml+8LEkkElrm9ja9PVIZyzOeU+GKs6GCQyp11CROrjqiMHNO5S6hY89wddfLSp3iPK+Ibi6sjkNI+fMimNVw8YTOWZWuWLnJvc2udxWgYfAQwjMqpGFVhcAIqqTnbQWAFxcn0qhce5yXFRS9HFdJBpGyIys7EF2Ei3LoihVUSAC7S2tYVNGblK0McUlyV/nHGW4jKjO6xo4sS3WZbIGAUk3ALW0zC3fUVpOFxyz4IR4tmgeWEMzZWQKssjJF4yMqsfD4Sb6+VzWUcs4DDuhaWLE4iTOBHDhwQGFizl5ApI7aDWtM5i5swhwjBWhxaSrmaGWcJKi5UChEtdyCpYgsGuTY66S5F1FDYvtsoXN3LKYCUIJhIWsQuUhlQjRnPu3JB0HbWp32WcGjnkeRrF4TGUUkbm92AvcHwgXsRrVCmmZmuWL2sAxvcqoyrvqBlAAHYC1WHkTmJMFi1kkzdMqVfKTpexDEA+IAgaH9KtTjL22r5IYtb7N56VUzmH2j4aBXWAiWYHKNGyBgbEltMwFux1/OrFzNx9MJg5Z1KsVFlFwQZGsFH5g28q+fWlLEkm5JJJ8ydSap6bAp8yJ8uRx4Q9xWPklYtIxYnuTt6AbAeg0FWXgXIs2LjWRJECkNmvfwsLZVsNTcG/wAqpwan2A47iIARFK6BgQQrWBvvptf13rSmpVUHRUi1f1ErzPwE4GYRl1e6hrjQjzzLfTW9vMVEdWm7zliSxLEm5JJJJ8yTqa8z06KaXIjavgc9WlMOjyOEQFmY2AHc0zza+XxrWuV+UY8LGHPimIN31Fr/AIVBtpoN/jUWbMsasfjg5s74XwzoQqhJYjVmPcnf6bfKkOF8YixIYxE+BgCSCuu4I+lJ8+cSlw2GDRHKWcKWG6ghjp5E5bX9aS5PEP2JDHYXBMniBOfZix7bD5WrLcbg5vyy3dS2ovHB+LdTwP74Gh/a/wDmpWs/lxy5yit94EEigXuy30KH8W1tNr1cOCcVXERBhvYXBFjrsbHb4diDULVEiZIUUUUgoUUUUAFFFFABRRRQAUUUUAFUznBopmUy2aKBixDFsmbbPkAOdl2F/NvOrRxTF9OMkbnRfie/yFVuNaVCMYcGxM04DmMwxgmwYeORfwNl/wCkuWxsfFfSwA1nIo6bQYMZy5JY9h2UeQXYn+8de2g0p5gInyDqWza3tsLkkC/ewsL2F7XsKGCMl9pvPMjzPhIGKRxkrKykgyPsyXH4Btbub30tWfo5sRc2NrjsbbXHet65w9mkHEC0oZo8RkCo1x0/DmIDra9iW1I1/XKcfyDjMNiocPIsbSTkiMLIMrWNrs2hUfn89KvYZwqkV8kZXZsvsy4d0eGw+JWMmaVmQkglzpc9yFCqfLLbtUHxr2YPieJtKRGmFZL2QZWzhAoVlFrkv4ib6gEXvVy5U4CcFhIYM+fpqQxtYFmYuxHcC7G3pUuHHruRsdxf8tN6q+44ybiTbU0kz5bxOGaKR43FmRmVh5MpKn8xXINaN7R/Z+UabFwMzLmzSq9/Df3mR2N3F+wGl7A6WrNwa1cc1NWijOLi6Y6TGOEZAxCMQWW/hJW+UkeYua4DUkDXQNTIZYpmr3NSd6L0ogrmqy8m8sLjzIuazrGxF2yqWJVUucpNhd2Nt7KNNTVWvWoDg4wcuAjwQC4qVHaV5QS4QqGtNEtwim5XNuMu+5qHNOlS7JMat2ZrLoxF81iRcXsQNARfsa0Pg3PUv2RViguMMimd2OmQHURqg0JF9ToLa33pj7UuUlw0v2iKwilPiF1GWQ3JyLvlIBPp8xUhybyLjkjl6mSOOeFCAbSHOrrJHnjta1swIJ/FUOScJ41J/wA+SSEZRk0iR5v4k0eBUxyLJ12CiRxlGSRXYPpYC2lr7WG51qs8mcvCdAZkkaGRWYeNljLo4QXCnU2Lb22O9WHHey8zyl58Uzi1gBGAyjcIGLEBASbC3erDwzhCYWBIUuQgtc7knVj6XJJt61VeSMIbYPkm2tytkfhOFRwooVFBUWFrm17XyliSAbDvTnBYp4ZswAyW8WpzE3AIta1rW1vuKcSLTZxVZtvslqi5xyBgCNQRcfA11ULy7jLgxntqvw7j6/zqapo4KKKKACiiigAooooAKKK5kcKCTsASflQBAccxGaXL2UfmdT+lNYlprhp3kAdxlZtWA1AJ10p/CtKIOIUprwWObrymQsysEtpZEaNpI2VNdQwCPf1N+wp/CtOwptpa9tL7X7X9KLA6jdc2W/iABt6EkA/UH6VF8T5SjxGNw2KZiGw+aygCzk3y3bcWLMbd9PKqlxI47DY8Yh8S0zRYdpZ8PDGRCkIJJUF2ypcIbEkuxXYDa5cv8zx4uLq5XhXMqr1hkLllDKyX0ZSGFiN9dKftceUNtPhkrK2W5YqECnNf+ZYmwAHp9KqPH+fzg1B+zgRNcQtJL0urlFyFiVGZRbQFgAdNgRe1Y7ERJGWmZUjX3i5CrYbXJ0t3/wB2rLvaFxXAYtI5nOW2YwhTeTEKGAY2X+zS6gBnN7Xsu1OxRUnyhMkqXDOlxOJ47FO7vHhoiEjgjeQlCwfNI5GmZvdUNaw1AF7ms14hgHglaN91JGliCOxBBIII1pGWQFyyDILkqAdVHkCAKHkZjdiSbAXJJ0AsBr2AAHyrUxw29dFCc935ngr2vBXtTkdntF68ooCz29SXAcTIMQuRolkbwq8+Uolxa5z3Xbw6g7+diIyrDgfZ9xKeJZY4MyOLqepECVOxsWB1pk2kuWPjbfBrXLXKkwyzY6Y4iTL4Y3CPFCTbM0ZtqSFFiALAka71aGWq7yBHiYeHquMujRlwOplBWJNFuR2AB1PYCk8X7SeHL08svV6h/wCkC3TUXvJLtkUW1721tasealKTrn8jQi0kT0iUzlSor/m7p458LilWEN4sPIWGWVCQoF72DXzb28rDvNzLUbi12PTsjJlppIKiPaJzE+Dw69M2lkbKpsDlVdXax+Q/xVT25/MhgzyyItx11SNQNz7sgbPa1tBrqdTtUkMUpK0Mc0nRo+ExHTkVvI6/A6H8quINUWKZJFDIwZSLhlNwR5g1Y+VeJmfD3YZXR5I2Xe3TYhb/ABTI3+Komh6ZMUUUUgoUUUUAFFFFABTPi8mWFvUAfU2/lenlRXMTfdqPNx+QNAEGpABJ2Gp3O2uwp9AKZxU9hpRB7CKdoKbQ06SkFIz/AIAQ2LcOrPiemAJVLRoscYRUKggsL523Hv8Apr5DwrDYVVkxDo7rossqxqIlVbhIgABGigE+fmTvU0tZl7aONoqRwJIRKc3UVTp0WFisnxYKQP7p9KlxpzltI5tQjuKhz9z8/EWEagLBG5ZN8zEXUM2tjodNBa9VACvQK6ArYhBRVIyp5NztngFdWr0CvbVLRFvPLUV7RaloN55RXtq8tSCqR5X0VyDAE4ZhQGzfcq19vfu9vlmt8q+da1D2dcqY+SCRmnxGFjdYxDlIuwDZywVr5VsbAi18x3G9TVxThy6Lmnl9XCJH2s83yQdPCwyZOoCZmTWRYyQoUdhcZjuCcva9zlnBsVFG0vULhWw06DLpd2TwK1r+EsNflW3cK9mWCiLPODipXJLSYjxXJN75Nr7am50qX/5WwK6jCYe4udIYr/LTeqsc8IR2pFh45Sdsxvh3MD4nCvBjYutHHBI0EzXR4+mL5RPlNw2TIN9QAb9rHyZzax4ZIkYaSfD5squxJkRmJQqe+UEjL/dG1xbNcfiJ0zwv1ETqFjC3gCuCRfp7KQCRoP0pDC42SMMFd1VwFkyEjMt75T57bHyqxLEpIjjNpmpYDBR8bw8c2KADRmRCIg6a3B94sdLZdLb31pzj+QcA6BRF07DRoyVb5k3zfO9ZpwrmifBFxhpDkYG4dFtmK2z5bkBh2N+wuO1XTlDm3EYzEKjsGVYGZ8sYQB8ygEm5zaHtlGu2lV8kJx5T4Joyi++yb4RwWHBRmONmOZmf7xgTewBtYAAaDtVq5WkQNKgsGJVyPO46eb/Io+QqInQMCCLgggg7EHQg/Kn/ACwgWWw7R2BOpsCu5Op2qq3fLJVwWiiiimDgooooAKKKKACs79sHHpsGmEeJrXmbOLAhlCglSDWiVl/t5hvhsM3lOw+sbH/y1JiSc0mMyOotklwjjMeIaQJf7tlF9CHV1Do6EE3Ug7+hqchNY5wLmUQth5rBVUfZ8QqXIMY8UMhUne5k2/YPnatfw0oYAggggEEbEHUEfKlyQ2MbCe4d4jHxQRmSV1RF3ZjYD+vwqExvtR4dFEJFkM1zbJGAHHqVkKm1UD2t4/Pio4gWtHGCQT4czkkMB55bC/8As0cLVrDpVKKkyrm1ThJxRuON9o0eI4diZcHmEsMaEh1sY+o2S43DFQGPloKxKWVnYs5LMxJZmJJYnUkk7mp3l98XFFiOlC0kc+HdH8JNlv8A2osL2WzC+2p8qhCgvpqPO1vyq3hxKDaRSz53NJsTAroLXYSuglW0ik5idq6tSgWjLTqGbhO1eWpXLXmWihdwnRauiteZaRofGY94TwKfFzLDEmZ2PyVdLu57KARr9LmvpeKMKoAsAABoLDTTQdqrnIHK4wGEVWAE0njlPfMfdT/CDb43PerLWHqc3uSpdI39Ni2Rt9sK8Ne141VSyQ3MfLeGx0XTnTMAbqwNnQ+at2+GxqN4Jyhh8Hhmw4+9jdyzdVUa9wAAQFAIGUb1ZXprKadudVfAm1XZSOIezLhztmEbx+axuQp37G9t+1tq84HwHB4R5FguJDbOrvmYKPdIG4U5gb97irVMaoXPEhwmIgxqBtD0pgo0aI3YA+vvWv3y+VSRlKf0tjGlHmizvSfBeLZeIxwFD44ZHD3GXw6Mtt77fWus4IBGxAI+B1FPOAwK2IViASivY9xcAG3xqNfiOLXRRRTRwUUUUAFFFFABVD9tGEL8Mzf/AM54m+RzR/8AqCr5UJzrw77Rw/ExjUmJio82Txr/AJlFPxuppjMiuLPmkLWw8g8w4eTDRQh7SxoFKORma3dP2hr8R8qyILSirWvkwLIqMaGpeOVml888h4jFYkTYcBs4VXDMFyFRlDC/4bAba37a0y4/y1Dw7hirIiPi5nsX97IqnOwQnawyi4GuY+lVXC8dxUbIyzy3QjLd2IFu2UmxHptWhcC54w+OmjjxWFjMliEfKJRm8lRlJW9uxOwqJwy40vKXx2PWXDlb8Sfz1yZlBPIhVldlZTdSrEFTtdSNRoBtU/xHiMOKmXrmOwyZ54I5Fkm0AYsGsuYb3yC9t6bczxIMbiBGgjQSuoUCwGU5dB2uRe22ulJYDgs84YxxsyqCWYA5QAL6na/kNzV2k0pPgz98k3Bc/secRw2F6h+zySFLEjrIFYnSyjISDfXUhdqZBKe43hcsDZZUaNrA2YEaHY6/A/SkjGQNQR9f9/8A7UsVx2V5y55VCGSjJS2SjJT6GbhHJXJWl8teFaKBSG5WluHOVmjZd1kQi29wwItevCtP+XZo48ZA8tumssZa97ABh4jbXTf5UyXTJsb+pH0ZRXKOCAQQQRcEagg7EGuq5g64K4Y10aTc0AJyGmkppV2a52y203vfvftam0zUANZjVf5qwD4jCTRIAWdLKDoCQQ2/Y6aetqnJmpnI9OTp2NZXeUOO/a8MCwAkjIRxfyAs3mLj8wauPLKfeMfJbfU//Ws9CYbhM0zsxEc6qY1F2bMhbOgHl41IJPe19Kvns94oMVh3mVCqtIyrmtdlSwzWG3iLC2u1SZI/3LobF+GWmiiioSQKKKKACiiigAoNFFAHzbzNwb7LjJobaJIcv7jeJP8AKVqPVK1H2xcB8UWKUb/dyfm0Z/1D5LWaqldBgl7kFI5fVR9rI4nCpS0JZSCpKkbEEgj4EV0kfyrtUqxRScyZj5h6rL1oIpXJRXcr95JGFyFCTcBiLfeCzXHetj4dwGCHDDDqt4wNQSbsb3LEi2t9dKy/2f8AAExE5eQXSKxt2ZzfKD6CxPyFa6j1ka2SUlCPj+I3/TYylB5J+ev8izRq3vAHW+oB17GqlzlyCmLBki8M/wAlRtyc1h7x/a32vptbVauwapY8ksb3RNHLhhljtkjB+McpYvCKGmjspNswZWF/IkHQ6VEZK33mSJJMNJG9z1BkUAXJdvcsLHZrG/a1+1Ylj+EzQNaVGQ3I1GhKmxyts2vlW5pdR7y+rs5jXaVaeS2W19iOK1yVpwUrkrVyjPUhsVrgrTkrSbLSUSKRq/su5pjkgXCu1pY8wQN+OPcBT3K3It5D6XwmvmtHZGDKSrAgggkEEbEEbGlcTxfESMzPNIzMLMS7eIeR129NqzMuh3TcoujbwepbIKMldG+Y3mTCQuEkniRibBS63v6+W43tvTt2r5nZa1H2Y8ZxeJedp5XkRVQANrZyT7vYeFToPMVWz6P247ky5p9d7s9rRfpXpnM9KSyUzleqBoiUrU1kruWTXv8Ap9ab63NzpcW9BYAj11ufnSjRtjuHwzWEsaSWvbOoa1xY2vV54XglhhSNQFCrsAAATqbAepNU/guKjlxghXxMg6kttkAtlDHzLEeHe1zV6pXfTBBRRRTRwUUUUAFFFFABRRRQAy41wpMVh5IX2dSL/sndWHqCAflWAY3h7wSvHILOjFWHqO49DuPQ19GVQfaZyt1F+1RjxILSgd0Gz/Fe/p8Kv6LNslsfT+5lep6dzh7ke19jLlSlFjpRY6WWGt2jlXItHs94jFE7o+jyFcrE6G1/BvYG50+nlWjxyViqQGtT4DxXrwqx97Zx5MN/rv8AOsbX4afuLz2dF6Rqd0fZl46J9HpVWpiktLrJWYbo4sPKkcdw6KePpyIGS4OXt4SCNvhXQeus9Km1yhGk1TKXx32ZQut8Kem4/C7Eow8rm5U/X9azXEYdkZlYWZSQR5EGxH1Fbdx7jyYSIu2p2VL2LnyHoL3JrGsbO0sjyN7zszG212JJt9a3NBPJOL38rwct6tjwYppY+JeUuiPZKTZadMlJstaBlRkNWWkmWnTLSTLTWTRkNWWrt7MuP9ORsMw0lJZD3DquoPoVX6j1qnMtPuWdMbBrb71Nfnt89vnVfPBSxtMvaXI4ZItGzyyU1keh5KbyOe39K506og+L8K+2JH4yqpMztpq+VmQAWItoDY/Cm/N/Mv2OMZADI98t9lA3cjva4sP6VLxKIzlvozOVGugPiIJJ8yfTxAU3w/J5xvEY5ZVH2eBAT/3JM7FYyPIaMfp30mi1f1dKyKSdcdkz7MOWmwmDzyg9fEESSX94A+4p9QCSfVzVxooqKUnJ2yVKlQUUUU0UKKKKACiiigAooooAK8ZQRY6g17RQBlXN3KP2WTPGPuXOn/bY/gPp5H5dtYRIK2zE4ZJEKOAysLEHuKzvj3LDYZri7RE+Fu4/ut6+vetnS6retku/uc3rtB7b9zGvp+37FdWCnmDleI3Rip9O/wARsaUWGlBFV101TM2KcXaLhw3Fl41YgAkXNvPv+dP0mqD4Y9olHp+pp+k1c5kVTa/FnY4W3ji38L7EkJa6EtR4mpjjOPrGSACzDfsB86IY5TdRQZMsMS3TdEZz84Z4l7hXJ+DEAf6TVNkw9TuPkMrs53Y/Gw7D5CmTw10GCPt41E5DVyWbLKfz/wAIZ4qQZKl5YaZywVZTsouDj0RzLSTLTt0pF1pR0ZDRlq0cg8LDSNM1jk8KejHUt8h/qquMtWbkPEkNKmtioYeQIOU/XMPpVPV2sTo1NA4vPGy6M9Js1eFqUwmEeVsqj4nsB5mufOqOcJw8zSjLuAQT2AJUkn+EVc8LhljQKuw/PzJpPAYBYVyrv3Pcn/fanNDYqQUUUUgoUUUUAFFFFABRRRQAUUUUAFFFFABXMsSsCrAEHQg6giuqKAKfxjlQpdobsvdd2X4ftD8/jUEErTajeJcBim191/2h3/eHf+daGHWVxP8AUx9T6cn9WL9P9FWwTWQfP+dOlkrqfg8sI1GZR+JdRb1G4pm81qrTW/I9vll7HJYsK38UlY7fFZVvULO2Zix7mlZGua4IrS0+D21fkxNZqnmdLpfyxs0dIvHTwrXDJVuyhRHSRU1lhqUdKbSR09MY4kNNDTOSOpqWKmM8NSJkEofBFutTvJciiZwd2TT1sQTSXDeW8TijaGMsO7HRB8WOny3rQeV/Z1HhmEkzdSSx0Gka30Om7/PT0qnq8uNQcW+TS9OwZZZIzS4Xk74dwh5tfdT9o9/3R3q0YTBpEuVBYd/MnzJpYCvawDq6CiiigUKKKKACiiigAooooAKKKKACiiigAooooAKKKKACiiigApljODwy+8uvmuh/Lf509opVJxdobKKkqkrRW8Ryj+w/yYfqP6Uwl5cxC/hDfusP1saudFWo6vIvxKM/TsMurX5FBfhcw3jf+En+VItgZP2H/hb+laJRUn9dL4IH6XHxJmdf8LmO0b/wN/Su05YxT/8ATI/eKj9b1oVFD10/CQ5el4/LZSYOQZG/tJFUeSgsfqbCpjA8lYSLUp1D5yeIfw+7+VT1FQT1OWXbLWPRYIcqP68niIALAAAbAaAfCvaKKrlsKKKKACiiigAooooAKKKKACiiig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s-ES"/>
          </a:p>
        </p:txBody>
      </p:sp>
      <p:sp>
        <p:nvSpPr>
          <p:cNvPr id="23559" name="AutoShape 12" descr="data:image/jpeg;base64,/9j/4AAQSkZJRgABAQAAAQABAAD/2wCEAAkGBhAQEBUUEhQVFBQVFBQYFRYUFRQUFRQVFRYWFBQUFBQXHCYeFxwjGRQVHy8gIycqLCwtFR4xNTAqNScrLCkBCQoKDgwOGg8PGikkHyUsKTUsLSwsLC0sLSwqLCwpLCwsLCwvLCwsKSwsLCwsLCksLCwsLCwsKSwsLCkpLCksLP/AABEIAM0A9gMBIgACEQEDEQH/xAAcAAABBQEBAQAAAAAAAAAAAAAAAwQFBgcCAQj/xABEEAACAQIEBAMFBQUGBAcBAAABAgMAEQQSITEFBhNBIlFhBzJxgZEUI0KhwVJykrHRM2KCorLwFRZDY5PCw9Lh4vFT/8QAGgEAAQUBAAAAAAAAAAAAAAAAAAECAwQFBv/EACwRAAICAQQBAwIFBQAAAAAAAAABAhEDBBIhMUEFE1EisWFxkeHwFELB0fH/2gAMAwEAAhEDEQA/ANxooooAKKKKACiiigAooooAKKKKACikMTjUjHja3kNyfgBVP5k9oLROsUCx9RzYGZ7Kv95lXYX01Op7U6MXJ0hG0uy71xJMq+8QPiQP51QeHT4uRupNizJoRkiASIX76avp50+yUSjTqxE7LQ3FYR+Nfkb/AMq5/wCMwft/k39KrPTo6dIKWdeLwH8Y+dx/Ol0xcbbOp+DA1UOnUHzKLBbk76C2hO2/na5p+OG+SiNlLarNQorH8Hx3ERe5K6+mYlf4TcflVg4f7Q5V0lRXHmvgb+h/KrEtJNdckazxfZoFFRPC+Z8NiLBHsx/A/hb5dm+RNS1VZRcXTJk0+gooopooUUUUAFFFFACeJw4kRka9mUqbEg2YWNiNQdd6gP8AkHB/97/x5f8A3VY6KcpNdMRpPsgIeSMKhuOrtb+2k/r6UVP0Uu+XyJtQUUUUwcFFFFABRRRQAUUVCc0c1w4CMF7vK+kUKaySt5AdhqLsdBfubAqlfQXRLz4hY1zOQo01PmdAPUk6WrP+Kc/TYovFgLIy5ixdHMrKj5CYwQI7E6Al777HanQ8c4pxLq4tpWijjRmiRFGQ++uVC+mYEasdTfTtZTg0cOJmEMbzXhjH2hzKUabpkkQxKh93qFiW308zep1jUeyJyvoksTipsJF1WCghLN9pnZsRKcxIJVLqWJI733FxVBXHP1eppmLFjfxC5NyCGvcdta1bhvLaRiJgkUblR1GZA0mZrHKjE3BFrC9/mbk1Tmj2evDmkg1iUXIZvGLC7NcgDft6VPhyQTpkeSLoisRzZjJDczMutwEOQD0FtbfEmr/yZxlsXCc5BkjNmNrXB1ViNuxGnlWSo1XzkeWaOEOJEjibEqhBQOZGfKti18y6bG1r3uamz447OER45PdyX/pUdKn3Ro6NZRcI6SOwvYn4C5qnc08S1UC4ut9dBbbTXXYjUCrpxeNFjLO4jVdczWsNCO+517a1mXMXF0mkXIxcIoXqsuVpPVh5ja9hfyq7pIXKyDNKlQks1KCao0TV0J61CoSXWqwcF57nw9lc9WPyY+ID+6/6G/yqndevDPTJQjNVJCqTXRuvB+OwYtM0TXt7ynRl/eX9dqkKxXl7AYnOJYmMZUnxXsRpcAjvfTQjax1uK1Xg/F+oAslhIB20V9NSo7d9KyM2OMJVFl7HNyXKJWiiioCQKKKKACiiigAooooAKKKKACiiigAoopnxfi0OEheaZwkaC7MfUgAepJIA+NACPG+OJhlFwWke/TjQFma1rk291RcXY2AuNdRVJ4txLDXDYplR5LtllZSV8Og3KqBlFhfLmAI11r3inCkx0yYpZXRio8cTtcxalUQk5VBvcnKSd9DrS3D+VoFgEUqifUlml+8LEkkElrm9ja9PVIZyzOeU+GKs6GCQyp11CROrjqiMHNO5S6hY89wddfLSp3iPK+Ibi6sjkNI+fMimNVw8YTOWZWuWLnJvc2udxWgYfAQwjMqpGFVhcAIqqTnbQWAFxcn0qhce5yXFRS9HFdJBpGyIys7EF2Ei3LoihVUSAC7S2tYVNGblK0McUlyV/nHGW4jKjO6xo4sS3WZbIGAUk3ALW0zC3fUVpOFxyz4IR4tmgeWEMzZWQKssjJF4yMqsfD4Sb6+VzWUcs4DDuhaWLE4iTOBHDhwQGFizl5ApI7aDWtM5i5swhwjBWhxaSrmaGWcJKi5UChEtdyCpYgsGuTY66S5F1FDYvtsoXN3LKYCUIJhIWsQuUhlQjRnPu3JB0HbWp32WcGjnkeRrF4TGUUkbm92AvcHwgXsRrVCmmZmuWL2sAxvcqoyrvqBlAAHYC1WHkTmJMFi1kkzdMqVfKTpexDEA+IAgaH9KtTjL22r5IYtb7N56VUzmH2j4aBXWAiWYHKNGyBgbEltMwFux1/OrFzNx9MJg5Z1KsVFlFwQZGsFH5g28q+fWlLEkm5JJJ8ydSap6bAp8yJ8uRx4Q9xWPklYtIxYnuTt6AbAeg0FWXgXIs2LjWRJECkNmvfwsLZVsNTcG/wAqpwan2A47iIARFK6BgQQrWBvvptf13rSmpVUHRUi1f1ErzPwE4GYRl1e6hrjQjzzLfTW9vMVEdWm7zliSxLEm5JJJJ8yTqa8z06KaXIjavgc9WlMOjyOEQFmY2AHc0zza+XxrWuV+UY8LGHPimIN31Fr/AIVBtpoN/jUWbMsasfjg5s74XwzoQqhJYjVmPcnf6bfKkOF8YixIYxE+BgCSCuu4I+lJ8+cSlw2GDRHKWcKWG6ghjp5E5bX9aS5PEP2JDHYXBMniBOfZix7bD5WrLcbg5vyy3dS2ovHB+LdTwP74Gh/a/wDmpWs/lxy5yit94EEigXuy30KH8W1tNr1cOCcVXERBhvYXBFjrsbHb4diDULVEiZIUUUUgoUUUUAFFFFABRRRQAUUUUAFUznBopmUy2aKBixDFsmbbPkAOdl2F/NvOrRxTF9OMkbnRfie/yFVuNaVCMYcGxM04DmMwxgmwYeORfwNl/wCkuWxsfFfSwA1nIo6bQYMZy5JY9h2UeQXYn+8de2g0p5gInyDqWza3tsLkkC/ewsL2F7XsKGCMl9pvPMjzPhIGKRxkrKykgyPsyXH4Btbub30tWfo5sRc2NrjsbbXHet65w9mkHEC0oZo8RkCo1x0/DmIDra9iW1I1/XKcfyDjMNiocPIsbSTkiMLIMrWNrs2hUfn89KvYZwqkV8kZXZsvsy4d0eGw+JWMmaVmQkglzpc9yFCqfLLbtUHxr2YPieJtKRGmFZL2QZWzhAoVlFrkv4ib6gEXvVy5U4CcFhIYM+fpqQxtYFmYuxHcC7G3pUuHHruRsdxf8tN6q+44ybiTbU0kz5bxOGaKR43FmRmVh5MpKn8xXINaN7R/Z+UabFwMzLmzSq9/Df3mR2N3F+wGl7A6WrNwa1cc1NWijOLi6Y6TGOEZAxCMQWW/hJW+UkeYua4DUkDXQNTIZYpmr3NSd6L0ogrmqy8m8sLjzIuazrGxF2yqWJVUucpNhd2Nt7KNNTVWvWoDg4wcuAjwQC4qVHaV5QS4QqGtNEtwim5XNuMu+5qHNOlS7JMat2ZrLoxF81iRcXsQNARfsa0Pg3PUv2RViguMMimd2OmQHURqg0JF9ToLa33pj7UuUlw0v2iKwilPiF1GWQ3JyLvlIBPp8xUhybyLjkjl6mSOOeFCAbSHOrrJHnjta1swIJ/FUOScJ41J/wA+SSEZRk0iR5v4k0eBUxyLJ12CiRxlGSRXYPpYC2lr7WG51qs8mcvCdAZkkaGRWYeNljLo4QXCnU2Lb22O9WHHey8zyl58Uzi1gBGAyjcIGLEBASbC3erDwzhCYWBIUuQgtc7knVj6XJJt61VeSMIbYPkm2tytkfhOFRwooVFBUWFrm17XyliSAbDvTnBYp4ZswAyW8WpzE3AIta1rW1vuKcSLTZxVZtvslqi5xyBgCNQRcfA11ULy7jLgxntqvw7j6/zqapo4KKKKACiiigAooooAKKK5kcKCTsASflQBAccxGaXL2UfmdT+lNYlprhp3kAdxlZtWA1AJ10p/CtKIOIUprwWObrymQsysEtpZEaNpI2VNdQwCPf1N+wp/CtOwptpa9tL7X7X9KLA6jdc2W/iABt6EkA/UH6VF8T5SjxGNw2KZiGw+aygCzk3y3bcWLMbd9PKqlxI47DY8Yh8S0zRYdpZ8PDGRCkIJJUF2ypcIbEkuxXYDa5cv8zx4uLq5XhXMqr1hkLllDKyX0ZSGFiN9dKftceUNtPhkrK2W5YqECnNf+ZYmwAHp9KqPH+fzg1B+zgRNcQtJL0urlFyFiVGZRbQFgAdNgRe1Y7ERJGWmZUjX3i5CrYbXJ0t3/wB2rLvaFxXAYtI5nOW2YwhTeTEKGAY2X+zS6gBnN7Xsu1OxRUnyhMkqXDOlxOJ47FO7vHhoiEjgjeQlCwfNI5GmZvdUNaw1AF7ms14hgHglaN91JGliCOxBBIII1pGWQFyyDILkqAdVHkCAKHkZjdiSbAXJJ0AsBr2AAHyrUxw29dFCc935ngr2vBXtTkdntF68ooCz29SXAcTIMQuRolkbwq8+Uolxa5z3Xbw6g7+diIyrDgfZ9xKeJZY4MyOLqepECVOxsWB1pk2kuWPjbfBrXLXKkwyzY6Y4iTL4Y3CPFCTbM0ZtqSFFiALAka71aGWq7yBHiYeHquMujRlwOplBWJNFuR2AB1PYCk8X7SeHL08svV6h/wCkC3TUXvJLtkUW1721tasealKTrn8jQi0kT0iUzlSor/m7p458LilWEN4sPIWGWVCQoF72DXzb28rDvNzLUbi12PTsjJlppIKiPaJzE+Dw69M2lkbKpsDlVdXax+Q/xVT25/MhgzyyItx11SNQNz7sgbPa1tBrqdTtUkMUpK0Mc0nRo+ExHTkVvI6/A6H8quINUWKZJFDIwZSLhlNwR5g1Y+VeJmfD3YZXR5I2Xe3TYhb/ABTI3+Komh6ZMUUUUgoUUUUAFFFFABTPi8mWFvUAfU2/lenlRXMTfdqPNx+QNAEGpABJ2Gp3O2uwp9AKZxU9hpRB7CKdoKbQ06SkFIz/AIAQ2LcOrPiemAJVLRoscYRUKggsL523Hv8Apr5DwrDYVVkxDo7rossqxqIlVbhIgABGigE+fmTvU0tZl7aONoqRwJIRKc3UVTp0WFisnxYKQP7p9KlxpzltI5tQjuKhz9z8/EWEagLBG5ZN8zEXUM2tjodNBa9VACvQK6ArYhBRVIyp5NztngFdWr0CvbVLRFvPLUV7RaloN55RXtq8tSCqR5X0VyDAE4ZhQGzfcq19vfu9vlmt8q+da1D2dcqY+SCRmnxGFjdYxDlIuwDZywVr5VsbAi18x3G9TVxThy6Lmnl9XCJH2s83yQdPCwyZOoCZmTWRYyQoUdhcZjuCcva9zlnBsVFG0vULhWw06DLpd2TwK1r+EsNflW3cK9mWCiLPODipXJLSYjxXJN75Nr7am50qX/5WwK6jCYe4udIYr/LTeqsc8IR2pFh45Sdsxvh3MD4nCvBjYutHHBI0EzXR4+mL5RPlNw2TIN9QAb9rHyZzax4ZIkYaSfD5squxJkRmJQqe+UEjL/dG1xbNcfiJ0zwv1ETqFjC3gCuCRfp7KQCRoP0pDC42SMMFd1VwFkyEjMt75T57bHyqxLEpIjjNpmpYDBR8bw8c2KADRmRCIg6a3B94sdLZdLb31pzj+QcA6BRF07DRoyVb5k3zfO9ZpwrmifBFxhpDkYG4dFtmK2z5bkBh2N+wuO1XTlDm3EYzEKjsGVYGZ8sYQB8ygEm5zaHtlGu2lV8kJx5T4Joyi++yb4RwWHBRmONmOZmf7xgTewBtYAAaDtVq5WkQNKgsGJVyPO46eb/Io+QqInQMCCLgggg7EHQg/Kn/ACwgWWw7R2BOpsCu5Op2qq3fLJVwWiiiimDgooooAKKKKACs79sHHpsGmEeJrXmbOLAhlCglSDWiVl/t5hvhsM3lOw+sbH/y1JiSc0mMyOotklwjjMeIaQJf7tlF9CHV1Do6EE3Ug7+hqchNY5wLmUQth5rBVUfZ8QqXIMY8UMhUne5k2/YPnatfw0oYAggggEEbEHUEfKlyQ2MbCe4d4jHxQRmSV1RF3ZjYD+vwqExvtR4dFEJFkM1zbJGAHHqVkKm1UD2t4/Pio4gWtHGCQT4czkkMB55bC/8As0cLVrDpVKKkyrm1ThJxRuON9o0eI4diZcHmEsMaEh1sY+o2S43DFQGPloKxKWVnYs5LMxJZmJJYnUkk7mp3l98XFFiOlC0kc+HdH8JNlv8A2osL2WzC+2p8qhCgvpqPO1vyq3hxKDaRSz53NJsTAroLXYSuglW0ik5idq6tSgWjLTqGbhO1eWpXLXmWihdwnRauiteZaRofGY94TwKfFzLDEmZ2PyVdLu57KARr9LmvpeKMKoAsAABoLDTTQdqrnIHK4wGEVWAE0njlPfMfdT/CDb43PerLWHqc3uSpdI39Ni2Rt9sK8Ne141VSyQ3MfLeGx0XTnTMAbqwNnQ+at2+GxqN4Jyhh8Hhmw4+9jdyzdVUa9wAAQFAIGUb1ZXprKadudVfAm1XZSOIezLhztmEbx+axuQp37G9t+1tq84HwHB4R5FguJDbOrvmYKPdIG4U5gb97irVMaoXPEhwmIgxqBtD0pgo0aI3YA+vvWv3y+VSRlKf0tjGlHmizvSfBeLZeIxwFD44ZHD3GXw6Mtt77fWus4IBGxAI+B1FPOAwK2IViASivY9xcAG3xqNfiOLXRRRTRwUUUUAFFFFABVD9tGEL8Mzf/AM54m+RzR/8AqCr5UJzrw77Rw/ExjUmJio82Txr/AJlFPxuppjMiuLPmkLWw8g8w4eTDRQh7SxoFKORma3dP2hr8R8qyILSirWvkwLIqMaGpeOVml888h4jFYkTYcBs4VXDMFyFRlDC/4bAba37a0y4/y1Dw7hirIiPi5nsX97IqnOwQnawyi4GuY+lVXC8dxUbIyzy3QjLd2IFu2UmxHptWhcC54w+OmjjxWFjMliEfKJRm8lRlJW9uxOwqJwy40vKXx2PWXDlb8Sfz1yZlBPIhVldlZTdSrEFTtdSNRoBtU/xHiMOKmXrmOwyZ54I5Fkm0AYsGsuYb3yC9t6bczxIMbiBGgjQSuoUCwGU5dB2uRe22ulJYDgs84YxxsyqCWYA5QAL6na/kNzV2k0pPgz98k3Bc/secRw2F6h+zySFLEjrIFYnSyjISDfXUhdqZBKe43hcsDZZUaNrA2YEaHY6/A/SkjGQNQR9f9/8A7UsVx2V5y55VCGSjJS2SjJT6GbhHJXJWl8teFaKBSG5WluHOVmjZd1kQi29wwItevCtP+XZo48ZA8tumssZa97ABh4jbXTf5UyXTJsb+pH0ZRXKOCAQQQRcEagg7EGuq5g64K4Y10aTc0AJyGmkppV2a52y203vfvftam0zUANZjVf5qwD4jCTRIAWdLKDoCQQ2/Y6aetqnJmpnI9OTp2NZXeUOO/a8MCwAkjIRxfyAs3mLj8wauPLKfeMfJbfU//Ws9CYbhM0zsxEc6qY1F2bMhbOgHl41IJPe19Kvns94oMVh3mVCqtIyrmtdlSwzWG3iLC2u1SZI/3LobF+GWmiiioSQKKKKACiiigAoNFFAHzbzNwb7LjJobaJIcv7jeJP8AKVqPVK1H2xcB8UWKUb/dyfm0Z/1D5LWaqldBgl7kFI5fVR9rI4nCpS0JZSCpKkbEEgj4EV0kfyrtUqxRScyZj5h6rL1oIpXJRXcr95JGFyFCTcBiLfeCzXHetj4dwGCHDDDqt4wNQSbsb3LEi2t9dKy/2f8AAExE5eQXSKxt2ZzfKD6CxPyFa6j1ka2SUlCPj+I3/TYylB5J+ev8izRq3vAHW+oB17GqlzlyCmLBki8M/wAlRtyc1h7x/a32vptbVauwapY8ksb3RNHLhhljtkjB+McpYvCKGmjspNswZWF/IkHQ6VEZK33mSJJMNJG9z1BkUAXJdvcsLHZrG/a1+1Ylj+EzQNaVGQ3I1GhKmxyts2vlW5pdR7y+rs5jXaVaeS2W19iOK1yVpwUrkrVyjPUhsVrgrTkrSbLSUSKRq/su5pjkgXCu1pY8wQN+OPcBT3K3It5D6XwmvmtHZGDKSrAgggkEEbEEbGlcTxfESMzPNIzMLMS7eIeR129NqzMuh3TcoujbwepbIKMldG+Y3mTCQuEkniRibBS63v6+W43tvTt2r5nZa1H2Y8ZxeJedp5XkRVQANrZyT7vYeFToPMVWz6P247ky5p9d7s9rRfpXpnM9KSyUzleqBoiUrU1kruWTXv8Ap9ab63NzpcW9BYAj11ufnSjRtjuHwzWEsaSWvbOoa1xY2vV54XglhhSNQFCrsAAATqbAepNU/guKjlxghXxMg6kttkAtlDHzLEeHe1zV6pXfTBBRRRTRwUUUUAFFFFABRRRQAy41wpMVh5IX2dSL/sndWHqCAflWAY3h7wSvHILOjFWHqO49DuPQ19GVQfaZyt1F+1RjxILSgd0Gz/Fe/p8Kv6LNslsfT+5lep6dzh7ke19jLlSlFjpRY6WWGt2jlXItHs94jFE7o+jyFcrE6G1/BvYG50+nlWjxyViqQGtT4DxXrwqx97Zx5MN/rv8AOsbX4afuLz2dF6Rqd0fZl46J9HpVWpiktLrJWYbo4sPKkcdw6KePpyIGS4OXt4SCNvhXQeus9Km1yhGk1TKXx32ZQut8Kem4/C7Eow8rm5U/X9azXEYdkZlYWZSQR5EGxH1Fbdx7jyYSIu2p2VL2LnyHoL3JrGsbO0sjyN7zszG212JJt9a3NBPJOL38rwct6tjwYppY+JeUuiPZKTZadMlJstaBlRkNWWkmWnTLSTLTWTRkNWWrt7MuP9ORsMw0lJZD3DquoPoVX6j1qnMtPuWdMbBrb71Nfnt89vnVfPBSxtMvaXI4ZItGzyyU1keh5KbyOe39K506og+L8K+2JH4yqpMztpq+VmQAWItoDY/Cm/N/Mv2OMZADI98t9lA3cjva4sP6VLxKIzlvozOVGugPiIJJ8yfTxAU3w/J5xvEY5ZVH2eBAT/3JM7FYyPIaMfp30mi1f1dKyKSdcdkz7MOWmwmDzyg9fEESSX94A+4p9QCSfVzVxooqKUnJ2yVKlQUUUU0UKKKKACiiigAooooAK8ZQRY6g17RQBlXN3KP2WTPGPuXOn/bY/gPp5H5dtYRIK2zE4ZJEKOAysLEHuKzvj3LDYZri7RE+Fu4/ut6+vetnS6retku/uc3rtB7b9zGvp+37FdWCnmDleI3Rip9O/wARsaUWGlBFV101TM2KcXaLhw3Fl41YgAkXNvPv+dP0mqD4Y9olHp+pp+k1c5kVTa/FnY4W3ji38L7EkJa6EtR4mpjjOPrGSACzDfsB86IY5TdRQZMsMS3TdEZz84Z4l7hXJ+DEAf6TVNkw9TuPkMrs53Y/Gw7D5CmTw10GCPt41E5DVyWbLKfz/wAIZ4qQZKl5YaZywVZTsouDj0RzLSTLTt0pF1pR0ZDRlq0cg8LDSNM1jk8KejHUt8h/qquMtWbkPEkNKmtioYeQIOU/XMPpVPV2sTo1NA4vPGy6M9Js1eFqUwmEeVsqj4nsB5mufOqOcJw8zSjLuAQT2AJUkn+EVc8LhljQKuw/PzJpPAYBYVyrv3Pcn/fanNDYqQUUUUgoUUUUAFFFFABRRRQAUUUUAFFFFABXMsSsCrAEHQg6giuqKAKfxjlQpdobsvdd2X4ftD8/jUEErTajeJcBim191/2h3/eHf+daGHWVxP8AUx9T6cn9WL9P9FWwTWQfP+dOlkrqfg8sI1GZR+JdRb1G4pm81qrTW/I9vll7HJYsK38UlY7fFZVvULO2Zix7mlZGua4IrS0+D21fkxNZqnmdLpfyxs0dIvHTwrXDJVuyhRHSRU1lhqUdKbSR09MY4kNNDTOSOpqWKmM8NSJkEofBFutTvJciiZwd2TT1sQTSXDeW8TijaGMsO7HRB8WOny3rQeV/Z1HhmEkzdSSx0Gka30Om7/PT0qnq8uNQcW+TS9OwZZZIzS4Xk74dwh5tfdT9o9/3R3q0YTBpEuVBYd/MnzJpYCvawDq6CiiigUKKKKACiiigAooooAKKKKACiiigAooooAKKKKACiiigApljODwy+8uvmuh/Lf509opVJxdobKKkqkrRW8Ryj+w/yYfqP6Uwl5cxC/hDfusP1saudFWo6vIvxKM/TsMurX5FBfhcw3jf+En+VItgZP2H/hb+laJRUn9dL4IH6XHxJmdf8LmO0b/wN/Su05YxT/8ATI/eKj9b1oVFD10/CQ5el4/LZSYOQZG/tJFUeSgsfqbCpjA8lYSLUp1D5yeIfw+7+VT1FQT1OWXbLWPRYIcqP68niIALAAAbAaAfCvaKKrlsKKKKACiiigAooooAKKKKACiiig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s-ES"/>
          </a:p>
        </p:txBody>
      </p:sp>
      <p:pic>
        <p:nvPicPr>
          <p:cNvPr id="23560" name="Picture 14" descr="https://encrypted-tbn2.gstatic.com/images?q=tbn:ANd9GcTL9GGa4TsXHSk3RGb6Wq6EU2mgrS9IX4wAllnRMMp8fveK5a7Vkw"/>
          <p:cNvPicPr>
            <a:picLocks noChangeAspect="1" noChangeArrowheads="1"/>
          </p:cNvPicPr>
          <p:nvPr/>
        </p:nvPicPr>
        <p:blipFill>
          <a:blip r:embed="rId3" cstate="print"/>
          <a:srcRect t="2153"/>
          <a:stretch>
            <a:fillRect/>
          </a:stretch>
        </p:blipFill>
        <p:spPr bwMode="auto">
          <a:xfrm>
            <a:off x="3630613" y="2660650"/>
            <a:ext cx="2411412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61" name="61 Grupo"/>
          <p:cNvGrpSpPr>
            <a:grpSpLocks/>
          </p:cNvGrpSpPr>
          <p:nvPr/>
        </p:nvGrpSpPr>
        <p:grpSpPr bwMode="auto">
          <a:xfrm>
            <a:off x="4170363" y="3154363"/>
            <a:ext cx="1366837" cy="844550"/>
            <a:chOff x="1259632" y="1988840"/>
            <a:chExt cx="6153226" cy="3909653"/>
          </a:xfrm>
        </p:grpSpPr>
        <p:sp>
          <p:nvSpPr>
            <p:cNvPr id="22" name="21 Flecha circular"/>
            <p:cNvSpPr/>
            <p:nvPr/>
          </p:nvSpPr>
          <p:spPr>
            <a:xfrm rot="9767598">
              <a:off x="1259632" y="2032934"/>
              <a:ext cx="5774458" cy="3086568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187504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3" name="22 Flecha circular"/>
            <p:cNvSpPr/>
            <p:nvPr/>
          </p:nvSpPr>
          <p:spPr>
            <a:xfrm rot="1176284">
              <a:off x="1481175" y="2767831"/>
              <a:ext cx="5803045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59180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4" name="23 Flecha circular"/>
            <p:cNvSpPr/>
            <p:nvPr/>
          </p:nvSpPr>
          <p:spPr>
            <a:xfrm rot="12020438">
              <a:off x="1459737" y="1988840"/>
              <a:ext cx="5760165" cy="3005727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0988713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5" name="24 Flecha circular"/>
            <p:cNvSpPr/>
            <p:nvPr/>
          </p:nvSpPr>
          <p:spPr>
            <a:xfrm rot="20636167">
              <a:off x="1831361" y="2709039"/>
              <a:ext cx="5581497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05891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23562" name="25 CuadroTexto"/>
          <p:cNvSpPr txBox="1">
            <a:spLocks noChangeArrowheads="1"/>
          </p:cNvSpPr>
          <p:nvPr/>
        </p:nvSpPr>
        <p:spPr bwMode="auto">
          <a:xfrm>
            <a:off x="4597400" y="3429000"/>
            <a:ext cx="6191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>
                <a:latin typeface="Calibri" pitchFamily="34" charset="0"/>
              </a:rPr>
              <a:t>GB2.0</a:t>
            </a:r>
            <a:endParaRPr lang="es-ES" sz="1100">
              <a:latin typeface="Calibri" pitchFamily="34" charset="0"/>
            </a:endParaRPr>
          </a:p>
        </p:txBody>
      </p:sp>
      <p:pic>
        <p:nvPicPr>
          <p:cNvPr id="23563" name="Picture 2"/>
          <p:cNvPicPr>
            <a:picLocks noChangeAspect="1" noChangeArrowheads="1"/>
          </p:cNvPicPr>
          <p:nvPr/>
        </p:nvPicPr>
        <p:blipFill>
          <a:blip r:embed="rId4" cstate="print"/>
          <a:srcRect b="79108"/>
          <a:stretch>
            <a:fillRect/>
          </a:stretch>
        </p:blipFill>
        <p:spPr bwMode="auto">
          <a:xfrm>
            <a:off x="3209925" y="1393825"/>
            <a:ext cx="368776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64" name="37 Grupo"/>
          <p:cNvGrpSpPr>
            <a:grpSpLocks/>
          </p:cNvGrpSpPr>
          <p:nvPr/>
        </p:nvGrpSpPr>
        <p:grpSpPr bwMode="auto">
          <a:xfrm>
            <a:off x="2709863" y="4667250"/>
            <a:ext cx="787400" cy="503238"/>
            <a:chOff x="6155705" y="2341658"/>
            <a:chExt cx="1909267" cy="1426464"/>
          </a:xfrm>
        </p:grpSpPr>
        <p:pic>
          <p:nvPicPr>
            <p:cNvPr id="23591" name="30 Imagen" descr="tasi(ret)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55705" y="2341658"/>
              <a:ext cx="1909267" cy="1426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35 Flecha a la derecha con muesca"/>
            <p:cNvSpPr/>
            <p:nvPr/>
          </p:nvSpPr>
          <p:spPr>
            <a:xfrm rot="20233260" flipH="1">
              <a:off x="7272010" y="2616152"/>
              <a:ext cx="396480" cy="107997"/>
            </a:xfrm>
            <a:prstGeom prst="notched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2356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0863" y="4722813"/>
            <a:ext cx="1157287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46 Elipse"/>
          <p:cNvSpPr/>
          <p:nvPr/>
        </p:nvSpPr>
        <p:spPr bwMode="auto">
          <a:xfrm>
            <a:off x="1684338" y="4438650"/>
            <a:ext cx="2079625" cy="1395413"/>
          </a:xfrm>
          <a:prstGeom prst="ellipse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s-ES"/>
          </a:p>
        </p:txBody>
      </p:sp>
      <p:sp>
        <p:nvSpPr>
          <p:cNvPr id="49" name="48 CuadroTexto"/>
          <p:cNvSpPr txBox="1"/>
          <p:nvPr/>
        </p:nvSpPr>
        <p:spPr>
          <a:xfrm>
            <a:off x="4092575" y="1096963"/>
            <a:ext cx="15763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1200" dirty="0" err="1">
                <a:solidFill>
                  <a:schemeClr val="accent1">
                    <a:lumMod val="10000"/>
                  </a:schemeClr>
                </a:solidFill>
              </a:rPr>
              <a:t>Grammar</a:t>
            </a:r>
            <a:endParaRPr lang="es-ES" sz="1200" dirty="0">
              <a:solidFill>
                <a:schemeClr val="accent1">
                  <a:lumMod val="10000"/>
                </a:schemeClr>
              </a:solidFill>
            </a:endParaRPr>
          </a:p>
        </p:txBody>
      </p:sp>
      <p:grpSp>
        <p:nvGrpSpPr>
          <p:cNvPr id="23568" name="62 Grupo"/>
          <p:cNvGrpSpPr>
            <a:grpSpLocks/>
          </p:cNvGrpSpPr>
          <p:nvPr/>
        </p:nvGrpSpPr>
        <p:grpSpPr bwMode="auto">
          <a:xfrm>
            <a:off x="5875338" y="4570413"/>
            <a:ext cx="2079625" cy="1393825"/>
            <a:chOff x="5654040" y="4616196"/>
            <a:chExt cx="2080260" cy="1394460"/>
          </a:xfrm>
        </p:grpSpPr>
        <p:pic>
          <p:nvPicPr>
            <p:cNvPr id="32783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 l="17355" t="6300" r="16334" b="8417"/>
            <a:stretch>
              <a:fillRect/>
            </a:stretch>
          </p:blipFill>
          <p:spPr bwMode="auto">
            <a:xfrm>
              <a:off x="5760720" y="4653950"/>
              <a:ext cx="1825720" cy="132013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5" name="44 Elipse"/>
            <p:cNvSpPr/>
            <p:nvPr/>
          </p:nvSpPr>
          <p:spPr bwMode="auto">
            <a:xfrm>
              <a:off x="5654040" y="4616196"/>
              <a:ext cx="2080260" cy="1394460"/>
            </a:xfrm>
            <a:prstGeom prst="ellipse">
              <a:avLst/>
            </a:prstGeom>
            <a:noFill/>
            <a:ln w="952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endParaRPr lang="es-ES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5936701" y="4676548"/>
              <a:ext cx="1576868" cy="2779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_tradnl" sz="1200" dirty="0" err="1">
                  <a:solidFill>
                    <a:schemeClr val="accent1">
                      <a:lumMod val="10000"/>
                    </a:schemeClr>
                  </a:solidFill>
                </a:rPr>
                <a:t>Database</a:t>
              </a:r>
              <a:endParaRPr lang="es-ES" sz="12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</p:grpSp>
      <p:sp>
        <p:nvSpPr>
          <p:cNvPr id="54" name="53 CuadroTexto"/>
          <p:cNvSpPr txBox="1"/>
          <p:nvPr/>
        </p:nvSpPr>
        <p:spPr>
          <a:xfrm>
            <a:off x="1905000" y="5287963"/>
            <a:ext cx="17811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1200" dirty="0" err="1">
                <a:solidFill>
                  <a:schemeClr val="accent1">
                    <a:lumMod val="10000"/>
                  </a:schemeClr>
                </a:solidFill>
              </a:rPr>
              <a:t>Functionally-tested</a:t>
            </a:r>
            <a:r>
              <a:rPr lang="es-ES_tradnl" sz="1200" dirty="0">
                <a:solidFill>
                  <a:schemeClr val="accent1">
                    <a:lumMod val="10000"/>
                  </a:schemeClr>
                </a:solidFill>
              </a:rPr>
              <a:t>  </a:t>
            </a:r>
            <a:r>
              <a:rPr lang="es-ES_tradnl" sz="1200" dirty="0" err="1">
                <a:solidFill>
                  <a:schemeClr val="accent1">
                    <a:lumMod val="10000"/>
                  </a:schemeClr>
                </a:solidFill>
              </a:rPr>
              <a:t>genetic</a:t>
            </a:r>
            <a:r>
              <a:rPr lang="es-ES_tradnl" sz="1200" dirty="0">
                <a:solidFill>
                  <a:schemeClr val="accent1">
                    <a:lumMod val="10000"/>
                  </a:schemeClr>
                </a:solidFill>
              </a:rPr>
              <a:t> modules</a:t>
            </a:r>
            <a:endParaRPr lang="es-ES" sz="12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23570" name="56 Flecha izquierda y derecha"/>
          <p:cNvSpPr>
            <a:spLocks noChangeArrowheads="1"/>
          </p:cNvSpPr>
          <p:nvPr/>
        </p:nvSpPr>
        <p:spPr bwMode="auto">
          <a:xfrm rot="461484">
            <a:off x="3221038" y="3206750"/>
            <a:ext cx="658812" cy="347663"/>
          </a:xfrm>
          <a:prstGeom prst="leftRightArrow">
            <a:avLst>
              <a:gd name="adj1" fmla="val 50000"/>
              <a:gd name="adj2" fmla="val 50006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/>
            <a:endParaRPr lang="es-ES"/>
          </a:p>
        </p:txBody>
      </p:sp>
      <p:sp>
        <p:nvSpPr>
          <p:cNvPr id="23571" name="57 Flecha izquierda y derecha"/>
          <p:cNvSpPr>
            <a:spLocks noChangeArrowheads="1"/>
          </p:cNvSpPr>
          <p:nvPr/>
        </p:nvSpPr>
        <p:spPr bwMode="auto">
          <a:xfrm rot="5400000">
            <a:off x="4523581" y="2145507"/>
            <a:ext cx="657225" cy="347662"/>
          </a:xfrm>
          <a:prstGeom prst="leftRightArrow">
            <a:avLst>
              <a:gd name="adj1" fmla="val 50000"/>
              <a:gd name="adj2" fmla="val 49886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/>
            <a:endParaRPr lang="es-ES"/>
          </a:p>
        </p:txBody>
      </p:sp>
      <p:sp>
        <p:nvSpPr>
          <p:cNvPr id="23572" name="58 Flecha izquierda y derecha"/>
          <p:cNvSpPr>
            <a:spLocks noChangeArrowheads="1"/>
          </p:cNvSpPr>
          <p:nvPr/>
        </p:nvSpPr>
        <p:spPr bwMode="auto">
          <a:xfrm rot="3034831">
            <a:off x="5383212" y="4413251"/>
            <a:ext cx="658813" cy="347662"/>
          </a:xfrm>
          <a:prstGeom prst="leftRightArrow">
            <a:avLst>
              <a:gd name="adj1" fmla="val 50000"/>
              <a:gd name="adj2" fmla="val 50006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/>
            <a:endParaRPr lang="es-ES"/>
          </a:p>
        </p:txBody>
      </p:sp>
      <p:sp>
        <p:nvSpPr>
          <p:cNvPr id="23573" name="59 Flecha izquierda y derecha"/>
          <p:cNvSpPr>
            <a:spLocks noChangeArrowheads="1"/>
          </p:cNvSpPr>
          <p:nvPr/>
        </p:nvSpPr>
        <p:spPr bwMode="auto">
          <a:xfrm rot="-2490282">
            <a:off x="3608388" y="4322763"/>
            <a:ext cx="658812" cy="346075"/>
          </a:xfrm>
          <a:prstGeom prst="leftRightArrow">
            <a:avLst>
              <a:gd name="adj1" fmla="val 50000"/>
              <a:gd name="adj2" fmla="val 50236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/>
            <a:endParaRPr lang="es-ES"/>
          </a:p>
        </p:txBody>
      </p:sp>
      <p:sp>
        <p:nvSpPr>
          <p:cNvPr id="23574" name="60 Flecha izquierda y derecha"/>
          <p:cNvSpPr>
            <a:spLocks noChangeArrowheads="1"/>
          </p:cNvSpPr>
          <p:nvPr/>
        </p:nvSpPr>
        <p:spPr bwMode="auto">
          <a:xfrm rot="-867208">
            <a:off x="5840413" y="3224213"/>
            <a:ext cx="657225" cy="347662"/>
          </a:xfrm>
          <a:prstGeom prst="leftRightArrow">
            <a:avLst>
              <a:gd name="adj1" fmla="val 50000"/>
              <a:gd name="adj2" fmla="val 49886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/>
            <a:endParaRPr lang="es-ES"/>
          </a:p>
        </p:txBody>
      </p:sp>
      <p:sp>
        <p:nvSpPr>
          <p:cNvPr id="62" name="61 CuadroTexto"/>
          <p:cNvSpPr txBox="1"/>
          <p:nvPr/>
        </p:nvSpPr>
        <p:spPr>
          <a:xfrm>
            <a:off x="1752600" y="76200"/>
            <a:ext cx="7391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The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GoldenBraid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2.0 Framework</a:t>
            </a:r>
          </a:p>
        </p:txBody>
      </p:sp>
      <p:grpSp>
        <p:nvGrpSpPr>
          <p:cNvPr id="23576" name="55 Grupo"/>
          <p:cNvGrpSpPr>
            <a:grpSpLocks/>
          </p:cNvGrpSpPr>
          <p:nvPr/>
        </p:nvGrpSpPr>
        <p:grpSpPr bwMode="auto">
          <a:xfrm>
            <a:off x="914400" y="2606675"/>
            <a:ext cx="2079625" cy="1395413"/>
            <a:chOff x="6502908" y="2484120"/>
            <a:chExt cx="2080260" cy="1394460"/>
          </a:xfrm>
        </p:grpSpPr>
        <p:grpSp>
          <p:nvGrpSpPr>
            <p:cNvPr id="23583" name="41 Grupo"/>
            <p:cNvGrpSpPr>
              <a:grpSpLocks/>
            </p:cNvGrpSpPr>
            <p:nvPr/>
          </p:nvGrpSpPr>
          <p:grpSpPr bwMode="auto">
            <a:xfrm>
              <a:off x="6838188" y="2811780"/>
              <a:ext cx="1423851" cy="963385"/>
              <a:chOff x="6115619" y="1628772"/>
              <a:chExt cx="1411852" cy="1049113"/>
            </a:xfrm>
          </p:grpSpPr>
          <p:pic>
            <p:nvPicPr>
              <p:cNvPr id="23586" name="Picture 17" descr="http://zenithjobs.org/wp-content/uploads/2013/02/laptop-computer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115619" y="1628772"/>
                <a:ext cx="1411852" cy="1049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87" name="Picture 1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rot="244197">
                <a:off x="6557133" y="1775612"/>
                <a:ext cx="817670" cy="459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2" name="51 CuadroTexto"/>
            <p:cNvSpPr txBox="1"/>
            <p:nvPr/>
          </p:nvSpPr>
          <p:spPr>
            <a:xfrm>
              <a:off x="6823681" y="2552336"/>
              <a:ext cx="1576869" cy="2776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_tradnl" sz="1200" dirty="0">
                  <a:solidFill>
                    <a:schemeClr val="accent1">
                      <a:lumMod val="10000"/>
                    </a:schemeClr>
                  </a:solidFill>
                </a:rPr>
                <a:t>Software </a:t>
              </a:r>
              <a:r>
                <a:rPr lang="es-ES_tradnl" sz="1200" dirty="0" err="1">
                  <a:solidFill>
                    <a:schemeClr val="accent1">
                      <a:lumMod val="10000"/>
                    </a:schemeClr>
                  </a:solidFill>
                </a:rPr>
                <a:t>tools</a:t>
              </a:r>
              <a:endParaRPr lang="es-ES" sz="12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  <p:sp>
          <p:nvSpPr>
            <p:cNvPr id="44" name="43 Elipse"/>
            <p:cNvSpPr/>
            <p:nvPr/>
          </p:nvSpPr>
          <p:spPr bwMode="auto">
            <a:xfrm>
              <a:off x="6502908" y="2484120"/>
              <a:ext cx="2080260" cy="1394460"/>
            </a:xfrm>
            <a:prstGeom prst="ellipse">
              <a:avLst/>
            </a:prstGeom>
            <a:noFill/>
            <a:ln w="952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endParaRPr lang="es-ES"/>
            </a:p>
          </p:txBody>
        </p:sp>
      </p:grpSp>
      <p:grpSp>
        <p:nvGrpSpPr>
          <p:cNvPr id="23577" name="54 Grupo"/>
          <p:cNvGrpSpPr>
            <a:grpSpLocks/>
          </p:cNvGrpSpPr>
          <p:nvPr/>
        </p:nvGrpSpPr>
        <p:grpSpPr bwMode="auto">
          <a:xfrm>
            <a:off x="6794500" y="2532063"/>
            <a:ext cx="2081213" cy="1493837"/>
            <a:chOff x="1821442" y="4531544"/>
            <a:chExt cx="2080260" cy="1494094"/>
          </a:xfrm>
        </p:grpSpPr>
        <p:pic>
          <p:nvPicPr>
            <p:cNvPr id="46" name="Picture 2" descr="https://encrypted-tbn0.gstatic.com/images?q=tbn:ANd9GcTw3MPlb-NBv1qJplOPaYf6g7Cm9QeoFjrLnMxPhn2zyN_2_3cT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133334" y="4562332"/>
              <a:ext cx="1585226" cy="1463306"/>
            </a:xfrm>
            <a:prstGeom prst="rect">
              <a:avLst/>
            </a:prstGeom>
            <a:noFill/>
            <a:effectLst>
              <a:softEdge rad="317500"/>
            </a:effectLst>
          </p:spPr>
        </p:pic>
        <p:sp>
          <p:nvSpPr>
            <p:cNvPr id="48" name="47 Elipse"/>
            <p:cNvSpPr/>
            <p:nvPr/>
          </p:nvSpPr>
          <p:spPr bwMode="auto">
            <a:xfrm>
              <a:off x="1821442" y="4563299"/>
              <a:ext cx="2080260" cy="1394065"/>
            </a:xfrm>
            <a:prstGeom prst="ellipse">
              <a:avLst/>
            </a:prstGeom>
            <a:noFill/>
            <a:ln w="9525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endParaRPr lang="es-ES"/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2103888" y="5523902"/>
              <a:ext cx="1577252" cy="2762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_tradnl" sz="1200" dirty="0" err="1">
                  <a:solidFill>
                    <a:schemeClr val="accent1">
                      <a:lumMod val="10000"/>
                    </a:schemeClr>
                  </a:solidFill>
                </a:rPr>
                <a:t>Interchangeability</a:t>
              </a:r>
              <a:endParaRPr lang="es-ES" sz="12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  <p:pic>
          <p:nvPicPr>
            <p:cNvPr id="23581" name="Picture 4" descr="http://clipartist.info/openclipart.org/SVG/olagosta/eppendorf_closed-800px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rot="1428252">
              <a:off x="1845776" y="4531544"/>
              <a:ext cx="630386" cy="148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2" name="Picture 4" descr="http://clipartist.info/openclipart.org/SVG/olagosta/eppendorf_closed-800px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-1239225">
              <a:off x="3194679" y="4830182"/>
              <a:ext cx="364767" cy="858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auto">
          <a:xfrm flipV="1">
            <a:off x="0" y="6613525"/>
            <a:ext cx="9144000" cy="2444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s-ES"/>
          </a:p>
        </p:txBody>
      </p:sp>
      <p:grpSp>
        <p:nvGrpSpPr>
          <p:cNvPr id="25602" name="61 Grupo"/>
          <p:cNvGrpSpPr>
            <a:grpSpLocks/>
          </p:cNvGrpSpPr>
          <p:nvPr/>
        </p:nvGrpSpPr>
        <p:grpSpPr bwMode="auto">
          <a:xfrm>
            <a:off x="0" y="180975"/>
            <a:ext cx="1366838" cy="844550"/>
            <a:chOff x="1259632" y="1988840"/>
            <a:chExt cx="6153226" cy="3909653"/>
          </a:xfrm>
        </p:grpSpPr>
        <p:sp>
          <p:nvSpPr>
            <p:cNvPr id="11" name="10 Flecha circular"/>
            <p:cNvSpPr/>
            <p:nvPr/>
          </p:nvSpPr>
          <p:spPr>
            <a:xfrm rot="9767598">
              <a:off x="1259632" y="2032934"/>
              <a:ext cx="5774454" cy="3086568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187504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2" name="11 Flecha circular"/>
            <p:cNvSpPr/>
            <p:nvPr/>
          </p:nvSpPr>
          <p:spPr>
            <a:xfrm rot="1176284">
              <a:off x="1481179" y="2767831"/>
              <a:ext cx="5803040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59180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3" name="12 Flecha circular"/>
            <p:cNvSpPr/>
            <p:nvPr/>
          </p:nvSpPr>
          <p:spPr>
            <a:xfrm rot="12020438">
              <a:off x="1459737" y="1988840"/>
              <a:ext cx="5760161" cy="300573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0988713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4" name="13 Flecha circular"/>
            <p:cNvSpPr/>
            <p:nvPr/>
          </p:nvSpPr>
          <p:spPr>
            <a:xfrm rot="20636167">
              <a:off x="1831360" y="2709039"/>
              <a:ext cx="5581498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05891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25603" name="15 CuadroTexto"/>
          <p:cNvSpPr txBox="1">
            <a:spLocks noChangeArrowheads="1"/>
          </p:cNvSpPr>
          <p:nvPr/>
        </p:nvSpPr>
        <p:spPr bwMode="auto">
          <a:xfrm>
            <a:off x="427038" y="457200"/>
            <a:ext cx="6191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>
                <a:latin typeface="Calibri" pitchFamily="34" charset="0"/>
              </a:rPr>
              <a:t>GB2.0</a:t>
            </a:r>
            <a:endParaRPr lang="es-ES" sz="1100">
              <a:latin typeface="Calibri" pitchFamily="34" charset="0"/>
            </a:endParaRPr>
          </a:p>
        </p:txBody>
      </p:sp>
      <p:sp>
        <p:nvSpPr>
          <p:cNvPr id="25604" name="8 CuadroTexto"/>
          <p:cNvSpPr txBox="1">
            <a:spLocks noChangeArrowheads="1"/>
          </p:cNvSpPr>
          <p:nvPr/>
        </p:nvSpPr>
        <p:spPr bwMode="auto">
          <a:xfrm>
            <a:off x="6188075" y="6594475"/>
            <a:ext cx="29352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/>
              <a:t>www.gbcloning.org</a:t>
            </a:r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1484040" y="3013082"/>
            <a:ext cx="2664296" cy="1440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5608" name="Picture 4" descr="C:\Users\dorzaez\AppData\Local\Microsoft\Windows\Temporary Internet Files\Content.IE5\IZQY7N52\MC90033919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2913" y="2292350"/>
            <a:ext cx="595312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43 CuadroTexto"/>
          <p:cNvSpPr txBox="1">
            <a:spLocks noChangeArrowheads="1"/>
          </p:cNvSpPr>
          <p:nvPr/>
        </p:nvSpPr>
        <p:spPr bwMode="auto">
          <a:xfrm>
            <a:off x="5588000" y="3597275"/>
            <a:ext cx="2060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>
                <a:latin typeface="Comic Sans MS" pitchFamily="66" charset="0"/>
              </a:rPr>
              <a:t>Type IIS enzyme</a:t>
            </a:r>
          </a:p>
        </p:txBody>
      </p:sp>
      <p:pic>
        <p:nvPicPr>
          <p:cNvPr id="25610" name="Picture 4" descr="C:\Users\dorzaez\AppData\Local\Microsoft\Windows\Temporary Internet Files\Content.IE5\IZQY7N52\MC90033919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7913" y="2292350"/>
            <a:ext cx="5969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48 CuadroTexto"/>
          <p:cNvSpPr txBox="1">
            <a:spLocks noChangeArrowheads="1"/>
          </p:cNvSpPr>
          <p:nvPr/>
        </p:nvSpPr>
        <p:spPr bwMode="auto">
          <a:xfrm>
            <a:off x="1771650" y="3597275"/>
            <a:ext cx="1900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>
                <a:latin typeface="Comic Sans MS" pitchFamily="66" charset="0"/>
              </a:rPr>
              <a:t>Type II enzyme</a:t>
            </a:r>
          </a:p>
        </p:txBody>
      </p:sp>
      <p:cxnSp>
        <p:nvCxnSpPr>
          <p:cNvPr id="20" name="19 Conector recto de flecha"/>
          <p:cNvCxnSpPr/>
          <p:nvPr/>
        </p:nvCxnSpPr>
        <p:spPr>
          <a:xfrm rot="10800000">
            <a:off x="6811963" y="2219325"/>
            <a:ext cx="50482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/>
        </p:nvSpPr>
        <p:spPr>
          <a:xfrm>
            <a:off x="5084440" y="3013082"/>
            <a:ext cx="2664296" cy="1440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5804520" y="3013082"/>
            <a:ext cx="639688" cy="1440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3" name="22 Flecha derecha"/>
          <p:cNvSpPr/>
          <p:nvPr/>
        </p:nvSpPr>
        <p:spPr>
          <a:xfrm flipH="1">
            <a:off x="6740624" y="2941074"/>
            <a:ext cx="720080" cy="2880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4" name="23 Flecha izquierda y derecha"/>
          <p:cNvSpPr/>
          <p:nvPr/>
        </p:nvSpPr>
        <p:spPr>
          <a:xfrm>
            <a:off x="2276128" y="2941074"/>
            <a:ext cx="792088" cy="288032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5625" name="Picture 3" descr="C:\Users\dorzaez\AppData\Local\Microsoft\Windows\Temporary Internet Files\Content.IE5\NMRC2SZN\MC90032566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2375" y="2003425"/>
            <a:ext cx="10795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6" name="Picture 3" descr="C:\Users\dorzaez\AppData\Local\Microsoft\Windows\Temporary Internet Files\Content.IE5\NMRC2SZN\MC90032566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4063" y="2003425"/>
            <a:ext cx="1081087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7" name="64 CuadroTexto"/>
          <p:cNvSpPr txBox="1">
            <a:spLocks noChangeArrowheads="1"/>
          </p:cNvSpPr>
          <p:nvPr/>
        </p:nvSpPr>
        <p:spPr bwMode="auto">
          <a:xfrm>
            <a:off x="5824538" y="3133725"/>
            <a:ext cx="18288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 sz="1400">
                <a:solidFill>
                  <a:srgbClr val="002060"/>
                </a:solidFill>
                <a:latin typeface="Comic Sans MS" pitchFamily="66" charset="0"/>
              </a:rPr>
              <a:t>nnnn       cctgag  </a:t>
            </a:r>
          </a:p>
        </p:txBody>
      </p:sp>
      <p:sp>
        <p:nvSpPr>
          <p:cNvPr id="25628" name="65 CuadroTexto"/>
          <p:cNvSpPr txBox="1">
            <a:spLocks noChangeArrowheads="1"/>
          </p:cNvSpPr>
          <p:nvPr/>
        </p:nvSpPr>
        <p:spPr bwMode="auto">
          <a:xfrm>
            <a:off x="2243138" y="3178175"/>
            <a:ext cx="9001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 sz="1400">
                <a:solidFill>
                  <a:srgbClr val="002060"/>
                </a:solidFill>
                <a:latin typeface="Comic Sans MS" pitchFamily="66" charset="0"/>
              </a:rPr>
              <a:t>ctcgag  </a:t>
            </a:r>
          </a:p>
        </p:txBody>
      </p:sp>
      <p:sp>
        <p:nvSpPr>
          <p:cNvPr id="25629" name="79 CuadroTexto"/>
          <p:cNvSpPr txBox="1">
            <a:spLocks noChangeArrowheads="1"/>
          </p:cNvSpPr>
          <p:nvPr/>
        </p:nvSpPr>
        <p:spPr bwMode="auto">
          <a:xfrm>
            <a:off x="2284413" y="1423988"/>
            <a:ext cx="5318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solidFill>
                  <a:srgbClr val="002060"/>
                </a:solidFill>
                <a:latin typeface="Calibri" pitchFamily="34" charset="0"/>
              </a:rPr>
              <a:t>Type IIS restriction enzymes</a:t>
            </a: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1214438" y="5106988"/>
            <a:ext cx="7583487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defRPr/>
            </a:pPr>
            <a:endParaRPr lang="es-ES" sz="1400" dirty="0">
              <a:solidFill>
                <a:schemeClr val="tx1">
                  <a:lumMod val="40000"/>
                  <a:lumOff val="6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r>
              <a:rPr lang="es-ES" sz="1400" dirty="0" err="1" bmk="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GoldenGate</a:t>
            </a:r>
            <a:r>
              <a:rPr lang="es-ES" sz="1400" dirty="0" bmk="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</a:p>
          <a:p>
            <a:pPr>
              <a:defRPr/>
            </a:pPr>
            <a:endParaRPr lang="es-ES" sz="500" b="0" dirty="0" bmk="">
              <a:solidFill>
                <a:schemeClr val="accent5">
                  <a:lumMod val="1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s-ES" sz="1400" b="0" dirty="0" err="1" bmk="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Engler</a:t>
            </a:r>
            <a:r>
              <a:rPr lang="es-ES" sz="1400" b="0" dirty="0" bmk="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C., R. </a:t>
            </a:r>
            <a:r>
              <a:rPr lang="es-ES" sz="1400" b="0" dirty="0" err="1" bmk="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Gruetzner</a:t>
            </a:r>
            <a:r>
              <a:rPr lang="es-ES" sz="1400" b="0" dirty="0" bmk="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R. </a:t>
            </a:r>
            <a:r>
              <a:rPr lang="es-ES" sz="1400" b="0" dirty="0" err="1" bmk="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Kandzia</a:t>
            </a:r>
            <a:r>
              <a:rPr lang="es-ES" sz="1400" b="0" dirty="0" bmk="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and S. </a:t>
            </a:r>
            <a:r>
              <a:rPr lang="es-ES" sz="1400" b="0" dirty="0" err="1" bmk="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Marillonnet</a:t>
            </a:r>
            <a:r>
              <a:rPr lang="es-ES" sz="1400" b="0" dirty="0" bmk="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s-ES" sz="1400" b="0" dirty="0" err="1" bmk="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PLoS</a:t>
            </a:r>
            <a:r>
              <a:rPr lang="es-ES" sz="1400" b="0" dirty="0" bmk="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ES" sz="1400" b="0" dirty="0" err="1" bmk="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One</a:t>
            </a:r>
            <a:r>
              <a:rPr lang="es-ES" sz="1400" b="0" dirty="0" bmk="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2009. 4(5): p. </a:t>
            </a:r>
            <a:r>
              <a:rPr lang="es-ES" sz="1400" b="0" dirty="0" err="1" bmk="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e5553</a:t>
            </a:r>
            <a:r>
              <a:rPr lang="es-ES" sz="1400" b="0" dirty="0" bmk="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lang="es-ES" sz="1400" b="0" dirty="0" bmk="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s-ES" sz="1400" b="0" dirty="0" err="1" bmk="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Engler</a:t>
            </a:r>
            <a:r>
              <a:rPr lang="es-ES" sz="1400" b="0" dirty="0" bmk="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C., R. </a:t>
            </a:r>
            <a:r>
              <a:rPr lang="es-ES" sz="1400" b="0" dirty="0" err="1" bmk="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Kandzia</a:t>
            </a:r>
            <a:r>
              <a:rPr lang="es-ES" sz="1400" b="0" dirty="0" bmk="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and S. </a:t>
            </a:r>
            <a:r>
              <a:rPr lang="es-ES" sz="1400" b="0" dirty="0" err="1" bmk="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Marillonnet</a:t>
            </a:r>
            <a:r>
              <a:rPr lang="es-ES" sz="1400" b="0" dirty="0" bmk="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s-ES" sz="1400" b="0" dirty="0" err="1" bmk="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PLoS</a:t>
            </a:r>
            <a:r>
              <a:rPr lang="es-ES" sz="1400" b="0" dirty="0" bmk="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ES" sz="1400" b="0" dirty="0" err="1" bmk="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One</a:t>
            </a:r>
            <a:r>
              <a:rPr lang="es-ES" sz="1400" b="0" dirty="0" bmk="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2008. 3(11): p. </a:t>
            </a:r>
            <a:r>
              <a:rPr lang="es-ES" sz="1400" b="0" dirty="0" err="1" bmk="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e3647</a:t>
            </a:r>
            <a:r>
              <a:rPr lang="es-ES" sz="1400" b="0" dirty="0" bmk="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eaLnBrk="0" hangingPunct="0">
              <a:defRPr/>
            </a:pPr>
            <a:endParaRPr lang="es-ES" sz="1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1230313" y="4400550"/>
            <a:ext cx="6988175" cy="815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GoldenBraid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 1.0:  </a:t>
            </a:r>
          </a:p>
          <a:p>
            <a:pPr>
              <a:defRPr/>
            </a:pPr>
            <a:endParaRPr lang="en-US" sz="500" dirty="0">
              <a:solidFill>
                <a:schemeClr val="tx1">
                  <a:lumMod val="75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sz="1400" b="0" dirty="0" err="1">
                <a:solidFill>
                  <a:schemeClr val="accent5">
                    <a:lumMod val="10000"/>
                  </a:schemeClr>
                </a:solidFill>
                <a:latin typeface="Calibri" pitchFamily="34" charset="0"/>
              </a:rPr>
              <a:t>Sarrion</a:t>
            </a:r>
            <a:r>
              <a:rPr lang="en-US" sz="1400" b="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</a:rPr>
              <a:t>-Perdigones, A., </a:t>
            </a:r>
            <a:r>
              <a:rPr lang="en-US" sz="1400" b="0" dirty="0" err="1">
                <a:solidFill>
                  <a:schemeClr val="accent5">
                    <a:lumMod val="10000"/>
                  </a:schemeClr>
                </a:solidFill>
                <a:latin typeface="Calibri" pitchFamily="34" charset="0"/>
              </a:rPr>
              <a:t>E.E.</a:t>
            </a:r>
            <a:r>
              <a:rPr lang="en-US" sz="1400" b="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</a:rPr>
              <a:t> </a:t>
            </a:r>
            <a:r>
              <a:rPr lang="en-US" sz="1400" b="0" dirty="0" err="1">
                <a:solidFill>
                  <a:schemeClr val="accent5">
                    <a:lumMod val="10000"/>
                  </a:schemeClr>
                </a:solidFill>
                <a:latin typeface="Calibri" pitchFamily="34" charset="0"/>
              </a:rPr>
              <a:t>Falconi</a:t>
            </a:r>
            <a:r>
              <a:rPr lang="en-US" sz="1400" b="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</a:rPr>
              <a:t>, </a:t>
            </a:r>
            <a:r>
              <a:rPr lang="en-US" sz="1400" b="0" dirty="0" err="1">
                <a:solidFill>
                  <a:schemeClr val="accent5">
                    <a:lumMod val="10000"/>
                  </a:schemeClr>
                </a:solidFill>
                <a:latin typeface="Calibri" pitchFamily="34" charset="0"/>
              </a:rPr>
              <a:t>S.I.</a:t>
            </a:r>
            <a:r>
              <a:rPr lang="en-US" sz="1400" b="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</a:rPr>
              <a:t> </a:t>
            </a:r>
            <a:r>
              <a:rPr lang="en-US" sz="1400" b="0" dirty="0" err="1">
                <a:solidFill>
                  <a:schemeClr val="accent5">
                    <a:lumMod val="10000"/>
                  </a:schemeClr>
                </a:solidFill>
                <a:latin typeface="Calibri" pitchFamily="34" charset="0"/>
              </a:rPr>
              <a:t>Zandalinas</a:t>
            </a:r>
            <a:r>
              <a:rPr lang="en-US" sz="1400" b="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</a:rPr>
              <a:t>, P. Juarez, A. Fernandez-Del-Carmen, A. Granell, and D. Orzaez,</a:t>
            </a:r>
            <a:r>
              <a:rPr lang="en-US" sz="1400" b="0" i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</a:rPr>
              <a:t>.</a:t>
            </a:r>
            <a:r>
              <a:rPr lang="en-US" sz="1400" b="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</a:rPr>
              <a:t> </a:t>
            </a:r>
            <a:r>
              <a:rPr lang="en-US" sz="1400" b="0" dirty="0" err="1">
                <a:solidFill>
                  <a:schemeClr val="accent5">
                    <a:lumMod val="10000"/>
                  </a:schemeClr>
                </a:solidFill>
                <a:latin typeface="Calibri" pitchFamily="34" charset="0"/>
              </a:rPr>
              <a:t>PLoS</a:t>
            </a:r>
            <a:r>
              <a:rPr lang="en-US" sz="1400" b="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</a:rPr>
              <a:t> One, 2011. 6(7): p. </a:t>
            </a:r>
            <a:r>
              <a:rPr lang="en-US" sz="1400" b="0" dirty="0" err="1">
                <a:solidFill>
                  <a:schemeClr val="accent5">
                    <a:lumMod val="10000"/>
                  </a:schemeClr>
                </a:solidFill>
                <a:latin typeface="Calibri" pitchFamily="34" charset="0"/>
              </a:rPr>
              <a:t>e21622</a:t>
            </a:r>
            <a:endParaRPr lang="en-US" sz="1400" b="0" dirty="0">
              <a:solidFill>
                <a:schemeClr val="accent5">
                  <a:lumMod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32" name="43 CuadroTexto"/>
          <p:cNvSpPr txBox="1">
            <a:spLocks noChangeArrowheads="1"/>
          </p:cNvSpPr>
          <p:nvPr/>
        </p:nvSpPr>
        <p:spPr bwMode="auto">
          <a:xfrm>
            <a:off x="5780088" y="3689350"/>
            <a:ext cx="17160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ES" sz="1400" dirty="0" err="1">
                <a:solidFill>
                  <a:schemeClr val="accent5">
                    <a:lumMod val="10000"/>
                  </a:schemeClr>
                </a:solidFill>
                <a:latin typeface="Comic Sans MS" pitchFamily="66" charset="0"/>
              </a:rPr>
              <a:t>Type</a:t>
            </a:r>
            <a:r>
              <a:rPr lang="es-ES" sz="1400" dirty="0">
                <a:solidFill>
                  <a:schemeClr val="accent5">
                    <a:lumMod val="10000"/>
                  </a:schemeClr>
                </a:solidFill>
                <a:latin typeface="Comic Sans MS" pitchFamily="66" charset="0"/>
              </a:rPr>
              <a:t> IIS </a:t>
            </a:r>
            <a:r>
              <a:rPr lang="es-ES" sz="1400" dirty="0" err="1">
                <a:solidFill>
                  <a:schemeClr val="accent5">
                    <a:lumMod val="10000"/>
                  </a:schemeClr>
                </a:solidFill>
                <a:latin typeface="Comic Sans MS" pitchFamily="66" charset="0"/>
              </a:rPr>
              <a:t>enzyme</a:t>
            </a:r>
            <a:endParaRPr lang="es-ES" sz="1400" dirty="0">
              <a:solidFill>
                <a:schemeClr val="accent5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3" name="48 CuadroTexto"/>
          <p:cNvSpPr txBox="1">
            <a:spLocks noChangeArrowheads="1"/>
          </p:cNvSpPr>
          <p:nvPr/>
        </p:nvSpPr>
        <p:spPr bwMode="auto">
          <a:xfrm>
            <a:off x="1898650" y="3673475"/>
            <a:ext cx="1590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ES" sz="1400" dirty="0" err="1">
                <a:solidFill>
                  <a:schemeClr val="accent5">
                    <a:lumMod val="10000"/>
                  </a:schemeClr>
                </a:solidFill>
                <a:latin typeface="Comic Sans MS" pitchFamily="66" charset="0"/>
              </a:rPr>
              <a:t>Type</a:t>
            </a:r>
            <a:r>
              <a:rPr lang="es-ES" sz="1400" dirty="0">
                <a:solidFill>
                  <a:schemeClr val="accent5">
                    <a:lumMod val="10000"/>
                  </a:schemeClr>
                </a:solidFill>
                <a:latin typeface="Comic Sans MS" pitchFamily="66" charset="0"/>
              </a:rPr>
              <a:t> II </a:t>
            </a:r>
            <a:r>
              <a:rPr lang="es-ES" sz="1400" dirty="0" err="1">
                <a:solidFill>
                  <a:schemeClr val="accent5">
                    <a:lumMod val="10000"/>
                  </a:schemeClr>
                </a:solidFill>
                <a:latin typeface="Comic Sans MS" pitchFamily="66" charset="0"/>
              </a:rPr>
              <a:t>enzyme</a:t>
            </a:r>
            <a:endParaRPr lang="es-ES" sz="1400" dirty="0">
              <a:solidFill>
                <a:schemeClr val="accent5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1752600" y="76200"/>
            <a:ext cx="7391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The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chemistry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behind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GoldenBraid</a:t>
            </a:r>
            <a:endParaRPr lang="es-ES" sz="2400" dirty="0">
              <a:solidFill>
                <a:schemeClr val="accent2">
                  <a:lumMod val="75000"/>
                </a:schemeClr>
              </a:solidFill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auto">
          <a:xfrm flipV="1">
            <a:off x="0" y="6613525"/>
            <a:ext cx="9144000" cy="2444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s-ES"/>
          </a:p>
        </p:txBody>
      </p:sp>
      <p:grpSp>
        <p:nvGrpSpPr>
          <p:cNvPr id="2" name="61 Grupo"/>
          <p:cNvGrpSpPr>
            <a:grpSpLocks/>
          </p:cNvGrpSpPr>
          <p:nvPr/>
        </p:nvGrpSpPr>
        <p:grpSpPr bwMode="auto">
          <a:xfrm>
            <a:off x="0" y="180975"/>
            <a:ext cx="1366838" cy="844550"/>
            <a:chOff x="1259632" y="1988840"/>
            <a:chExt cx="6153226" cy="3909653"/>
          </a:xfrm>
        </p:grpSpPr>
        <p:sp>
          <p:nvSpPr>
            <p:cNvPr id="11" name="10 Flecha circular"/>
            <p:cNvSpPr/>
            <p:nvPr/>
          </p:nvSpPr>
          <p:spPr>
            <a:xfrm rot="9767598">
              <a:off x="1259632" y="2032934"/>
              <a:ext cx="5774454" cy="3086568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187504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2" name="11 Flecha circular"/>
            <p:cNvSpPr/>
            <p:nvPr/>
          </p:nvSpPr>
          <p:spPr>
            <a:xfrm rot="1176284">
              <a:off x="1481179" y="2767831"/>
              <a:ext cx="5803040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59180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3" name="12 Flecha circular"/>
            <p:cNvSpPr/>
            <p:nvPr/>
          </p:nvSpPr>
          <p:spPr>
            <a:xfrm rot="12020438">
              <a:off x="1459737" y="1988840"/>
              <a:ext cx="5760161" cy="300573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0988713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4" name="13 Flecha circular"/>
            <p:cNvSpPr/>
            <p:nvPr/>
          </p:nvSpPr>
          <p:spPr>
            <a:xfrm rot="20636167">
              <a:off x="1831360" y="2709039"/>
              <a:ext cx="5581498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05891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25603" name="15 CuadroTexto"/>
          <p:cNvSpPr txBox="1">
            <a:spLocks noChangeArrowheads="1"/>
          </p:cNvSpPr>
          <p:nvPr/>
        </p:nvSpPr>
        <p:spPr bwMode="auto">
          <a:xfrm>
            <a:off x="427038" y="457200"/>
            <a:ext cx="6191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>
                <a:latin typeface="Calibri" pitchFamily="34" charset="0"/>
              </a:rPr>
              <a:t>GB2.0</a:t>
            </a:r>
            <a:endParaRPr lang="es-ES" sz="1100">
              <a:latin typeface="Calibri" pitchFamily="34" charset="0"/>
            </a:endParaRPr>
          </a:p>
        </p:txBody>
      </p:sp>
      <p:sp>
        <p:nvSpPr>
          <p:cNvPr id="25604" name="8 CuadroTexto"/>
          <p:cNvSpPr txBox="1">
            <a:spLocks noChangeArrowheads="1"/>
          </p:cNvSpPr>
          <p:nvPr/>
        </p:nvSpPr>
        <p:spPr bwMode="auto">
          <a:xfrm>
            <a:off x="6188075" y="6594475"/>
            <a:ext cx="29352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/>
              <a:t>www.gbcloning.org</a:t>
            </a:r>
            <a:endParaRPr lang="es-ES"/>
          </a:p>
        </p:txBody>
      </p:sp>
      <p:sp>
        <p:nvSpPr>
          <p:cNvPr id="34" name="33 CuadroTexto"/>
          <p:cNvSpPr txBox="1"/>
          <p:nvPr/>
        </p:nvSpPr>
        <p:spPr>
          <a:xfrm>
            <a:off x="1752600" y="76200"/>
            <a:ext cx="7391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The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chemistry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behind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GoldenBraid</a:t>
            </a:r>
            <a:endParaRPr lang="es-ES" sz="2400" dirty="0">
              <a:solidFill>
                <a:schemeClr val="accent2">
                  <a:lumMod val="75000"/>
                </a:schemeClr>
              </a:solidFill>
              <a:cs typeface="Andalus" pitchFamily="18" charset="-78"/>
            </a:endParaRPr>
          </a:p>
        </p:txBody>
      </p:sp>
      <p:pic>
        <p:nvPicPr>
          <p:cNvPr id="3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726165" y="1815555"/>
            <a:ext cx="2581820" cy="220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40 CuadroTexto"/>
          <p:cNvSpPr txBox="1"/>
          <p:nvPr/>
        </p:nvSpPr>
        <p:spPr>
          <a:xfrm>
            <a:off x="6076401" y="3242869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66"/>
                </a:solidFill>
              </a:rPr>
              <a:t>Suffix</a:t>
            </a:r>
            <a:endParaRPr lang="en-US" sz="1400" dirty="0">
              <a:solidFill>
                <a:srgbClr val="000066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3937414" y="2373262"/>
            <a:ext cx="2111636" cy="744343"/>
          </a:xfrm>
          <a:prstGeom prst="rect">
            <a:avLst/>
          </a:prstGeom>
          <a:solidFill>
            <a:schemeClr val="accent4">
              <a:lumMod val="60000"/>
              <a:lumOff val="40000"/>
              <a:alpha val="52941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42 CuadroTexto"/>
          <p:cNvSpPr txBox="1"/>
          <p:nvPr/>
        </p:nvSpPr>
        <p:spPr>
          <a:xfrm>
            <a:off x="3214671" y="2885671"/>
            <a:ext cx="689463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AATG</a:t>
            </a:r>
            <a:endParaRPr lang="en-US" sz="1100" dirty="0" smtClean="0"/>
          </a:p>
        </p:txBody>
      </p:sp>
      <p:sp>
        <p:nvSpPr>
          <p:cNvPr id="44" name="43 CuadroTexto"/>
          <p:cNvSpPr txBox="1"/>
          <p:nvPr/>
        </p:nvSpPr>
        <p:spPr>
          <a:xfrm>
            <a:off x="3192404" y="3256147"/>
            <a:ext cx="683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66"/>
                </a:solidFill>
              </a:rPr>
              <a:t>Prefix</a:t>
            </a:r>
            <a:endParaRPr lang="en-US" sz="1400" dirty="0">
              <a:solidFill>
                <a:srgbClr val="000066"/>
              </a:solidFill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6089720" y="2870425"/>
            <a:ext cx="689463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GCTT</a:t>
            </a:r>
            <a:endParaRPr lang="en-US" sz="1100" dirty="0" smtClean="0"/>
          </a:p>
        </p:txBody>
      </p:sp>
      <p:pic>
        <p:nvPicPr>
          <p:cNvPr id="36" name="Picture 3" descr="C:\Users\dorzaez\AppData\Local\Microsoft\Windows\Temporary Internet Files\Content.IE5\NMRC2SZN\MC90032566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350460" y="1308263"/>
            <a:ext cx="931692" cy="104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" descr="C:\Users\dorzaez\AppData\Local\Microsoft\Windows\Temporary Internet Files\Content.IE5\NMRC2SZN\MC90032566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262748"/>
            <a:ext cx="925830" cy="103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2" descr="http://freebarcodefonts.dobsonsw.com/images/code128bar.jpg"/>
          <p:cNvPicPr>
            <a:picLocks noChangeAspect="1" noChangeArrowheads="1"/>
          </p:cNvPicPr>
          <p:nvPr/>
        </p:nvPicPr>
        <p:blipFill>
          <a:blip r:embed="rId5" cstate="print"/>
          <a:srcRect l="70663" t="2379" r="5467" b="31696"/>
          <a:stretch>
            <a:fillRect/>
          </a:stretch>
        </p:blipFill>
        <p:spPr bwMode="auto">
          <a:xfrm>
            <a:off x="3230880" y="2240280"/>
            <a:ext cx="655594" cy="624628"/>
          </a:xfrm>
          <a:prstGeom prst="rect">
            <a:avLst/>
          </a:prstGeom>
          <a:noFill/>
        </p:spPr>
      </p:pic>
      <p:pic>
        <p:nvPicPr>
          <p:cNvPr id="46" name="Picture 2" descr="http://freebarcodefonts.dobsonsw.com/images/code128bar.jpg"/>
          <p:cNvPicPr>
            <a:picLocks noChangeAspect="1" noChangeArrowheads="1"/>
          </p:cNvPicPr>
          <p:nvPr/>
        </p:nvPicPr>
        <p:blipFill>
          <a:blip r:embed="rId6" cstate="print"/>
          <a:srcRect r="69811" b="18910"/>
          <a:stretch>
            <a:fillRect/>
          </a:stretch>
        </p:blipFill>
        <p:spPr bwMode="auto">
          <a:xfrm flipH="1">
            <a:off x="6141720" y="2172017"/>
            <a:ext cx="655320" cy="677863"/>
          </a:xfrm>
          <a:prstGeom prst="rect">
            <a:avLst/>
          </a:prstGeom>
          <a:noFill/>
        </p:spPr>
      </p:pic>
      <p:sp>
        <p:nvSpPr>
          <p:cNvPr id="47" name="46 Rectángulo"/>
          <p:cNvSpPr/>
          <p:nvPr/>
        </p:nvSpPr>
        <p:spPr>
          <a:xfrm>
            <a:off x="1140292" y="5145762"/>
            <a:ext cx="2736304" cy="43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PROMOTER + UTR +ATG</a:t>
            </a:r>
            <a:endParaRPr lang="en-US" sz="1400" dirty="0"/>
          </a:p>
        </p:txBody>
      </p:sp>
      <p:sp>
        <p:nvSpPr>
          <p:cNvPr id="48" name="47 Rectángulo"/>
          <p:cNvSpPr/>
          <p:nvPr/>
        </p:nvSpPr>
        <p:spPr>
          <a:xfrm>
            <a:off x="4325412" y="5130522"/>
            <a:ext cx="1602948" cy="432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CDS</a:t>
            </a:r>
          </a:p>
        </p:txBody>
      </p:sp>
      <p:sp>
        <p:nvSpPr>
          <p:cNvPr id="49" name="48 Rectángulo"/>
          <p:cNvSpPr/>
          <p:nvPr/>
        </p:nvSpPr>
        <p:spPr>
          <a:xfrm>
            <a:off x="6355080" y="5130522"/>
            <a:ext cx="1569720" cy="43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TERMINATOR</a:t>
            </a:r>
            <a:endParaRPr lang="en-US" sz="1400" dirty="0"/>
          </a:p>
        </p:txBody>
      </p:sp>
      <p:sp>
        <p:nvSpPr>
          <p:cNvPr id="50" name="49 CuadroTexto"/>
          <p:cNvSpPr txBox="1"/>
          <p:nvPr/>
        </p:nvSpPr>
        <p:spPr>
          <a:xfrm>
            <a:off x="618644" y="4785722"/>
            <a:ext cx="625492" cy="253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50" b="1" dirty="0" err="1" smtClean="0">
                <a:latin typeface="Arial Black" pitchFamily="34" charset="0"/>
              </a:rPr>
              <a:t>GGAG</a:t>
            </a:r>
            <a:endParaRPr lang="en-US" sz="1050" b="1" dirty="0">
              <a:latin typeface="Arial Black" pitchFamily="34" charset="0"/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3803354" y="4785722"/>
            <a:ext cx="603050" cy="253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050" b="1" dirty="0" err="1" smtClean="0">
                <a:latin typeface="Arial Black" pitchFamily="34" charset="0"/>
              </a:rPr>
              <a:t>AATG</a:t>
            </a:r>
            <a:endParaRPr lang="en-US" sz="1050" b="1" dirty="0">
              <a:latin typeface="Arial Black" pitchFamily="34" charset="0"/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5813806" y="4770482"/>
            <a:ext cx="596638" cy="253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50" b="1" dirty="0" err="1" smtClean="0">
                <a:latin typeface="Arial Black" pitchFamily="34" charset="0"/>
              </a:rPr>
              <a:t>GCTT</a:t>
            </a:r>
            <a:endParaRPr lang="en-US" sz="1050" b="1" dirty="0">
              <a:latin typeface="Arial Black" pitchFamily="34" charset="0"/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7837278" y="4770482"/>
            <a:ext cx="603050" cy="253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50" b="1" dirty="0" err="1" smtClean="0">
                <a:latin typeface="Arial Black" pitchFamily="34" charset="0"/>
              </a:rPr>
              <a:t>CGCT</a:t>
            </a:r>
            <a:endParaRPr lang="en-US" sz="1050" b="1" dirty="0">
              <a:latin typeface="Arial Black" pitchFamily="34" charset="0"/>
            </a:endParaRPr>
          </a:p>
        </p:txBody>
      </p:sp>
      <p:cxnSp>
        <p:nvCxnSpPr>
          <p:cNvPr id="55" name="54 Conector recto"/>
          <p:cNvCxnSpPr/>
          <p:nvPr/>
        </p:nvCxnSpPr>
        <p:spPr bwMode="auto">
          <a:xfrm>
            <a:off x="5013960" y="3398520"/>
            <a:ext cx="2270760" cy="1417320"/>
          </a:xfrm>
          <a:prstGeom prst="line">
            <a:avLst/>
          </a:prstGeom>
          <a:solidFill>
            <a:schemeClr val="bg2"/>
          </a:solidFill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55 Conector recto"/>
          <p:cNvCxnSpPr/>
          <p:nvPr/>
        </p:nvCxnSpPr>
        <p:spPr bwMode="auto">
          <a:xfrm rot="16200000">
            <a:off x="3200400" y="3810000"/>
            <a:ext cx="2270760" cy="1417320"/>
          </a:xfrm>
          <a:prstGeom prst="lin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56 Conector recto"/>
          <p:cNvCxnSpPr/>
          <p:nvPr/>
        </p:nvCxnSpPr>
        <p:spPr bwMode="auto">
          <a:xfrm flipH="1">
            <a:off x="2758440" y="3398520"/>
            <a:ext cx="2270760" cy="1417320"/>
          </a:xfrm>
          <a:prstGeom prst="line">
            <a:avLst/>
          </a:prstGeom>
          <a:solidFill>
            <a:schemeClr val="bg2"/>
          </a:solidFill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58 Conector recto"/>
          <p:cNvCxnSpPr/>
          <p:nvPr/>
        </p:nvCxnSpPr>
        <p:spPr bwMode="auto">
          <a:xfrm>
            <a:off x="5021580" y="3409950"/>
            <a:ext cx="11430" cy="1463040"/>
          </a:xfrm>
          <a:prstGeom prst="line">
            <a:avLst/>
          </a:prstGeom>
          <a:solidFill>
            <a:schemeClr val="bg2"/>
          </a:solidFill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6" name="Picture 2" descr="http://freebarcodefonts.dobsonsw.com/images/code128bar.jpg"/>
          <p:cNvPicPr>
            <a:picLocks noChangeAspect="1" noChangeArrowheads="1"/>
          </p:cNvPicPr>
          <p:nvPr/>
        </p:nvPicPr>
        <p:blipFill>
          <a:blip r:embed="rId7" cstate="print"/>
          <a:srcRect l="70663" t="2379" r="5467" b="31696"/>
          <a:stretch>
            <a:fillRect/>
          </a:stretch>
        </p:blipFill>
        <p:spPr bwMode="auto">
          <a:xfrm>
            <a:off x="655320" y="5105400"/>
            <a:ext cx="503193" cy="487680"/>
          </a:xfrm>
          <a:prstGeom prst="rect">
            <a:avLst/>
          </a:prstGeom>
          <a:noFill/>
        </p:spPr>
      </p:pic>
      <p:pic>
        <p:nvPicPr>
          <p:cNvPr id="67" name="Picture 2" descr="http://freebarcodefonts.dobsonsw.com/images/code128bar.jpg"/>
          <p:cNvPicPr>
            <a:picLocks noChangeAspect="1" noChangeArrowheads="1"/>
          </p:cNvPicPr>
          <p:nvPr/>
        </p:nvPicPr>
        <p:blipFill>
          <a:blip r:embed="rId7" cstate="print"/>
          <a:srcRect l="70663" t="2379" r="5467" b="31696"/>
          <a:stretch>
            <a:fillRect/>
          </a:stretch>
        </p:blipFill>
        <p:spPr bwMode="auto">
          <a:xfrm flipH="1">
            <a:off x="3825240" y="5090160"/>
            <a:ext cx="503193" cy="487680"/>
          </a:xfrm>
          <a:prstGeom prst="rect">
            <a:avLst/>
          </a:prstGeom>
          <a:noFill/>
        </p:spPr>
      </p:pic>
      <p:pic>
        <p:nvPicPr>
          <p:cNvPr id="68" name="Picture 2" descr="http://freebarcodefonts.dobsonsw.com/images/code128bar.jpg"/>
          <p:cNvPicPr>
            <a:picLocks noChangeAspect="1" noChangeArrowheads="1"/>
          </p:cNvPicPr>
          <p:nvPr/>
        </p:nvPicPr>
        <p:blipFill>
          <a:blip r:embed="rId8" cstate="print"/>
          <a:srcRect r="69811" b="18910"/>
          <a:stretch>
            <a:fillRect/>
          </a:stretch>
        </p:blipFill>
        <p:spPr bwMode="auto">
          <a:xfrm flipH="1">
            <a:off x="5882640" y="5052377"/>
            <a:ext cx="504000" cy="521338"/>
          </a:xfrm>
          <a:prstGeom prst="rect">
            <a:avLst/>
          </a:prstGeom>
          <a:noFill/>
        </p:spPr>
      </p:pic>
      <p:pic>
        <p:nvPicPr>
          <p:cNvPr id="69" name="Picture 2" descr="http://freebarcodefonts.dobsonsw.com/images/code128bar.jpg"/>
          <p:cNvPicPr>
            <a:picLocks noChangeAspect="1" noChangeArrowheads="1"/>
          </p:cNvPicPr>
          <p:nvPr/>
        </p:nvPicPr>
        <p:blipFill>
          <a:blip r:embed="rId7" cstate="print"/>
          <a:srcRect l="70663" t="2379" r="5467" b="31696"/>
          <a:stretch>
            <a:fillRect/>
          </a:stretch>
        </p:blipFill>
        <p:spPr bwMode="auto">
          <a:xfrm flipH="1">
            <a:off x="7894320" y="5090160"/>
            <a:ext cx="503193" cy="487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auto">
          <a:xfrm flipV="1">
            <a:off x="0" y="6613525"/>
            <a:ext cx="9144000" cy="2444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s-ES"/>
          </a:p>
        </p:txBody>
      </p:sp>
      <p:grpSp>
        <p:nvGrpSpPr>
          <p:cNvPr id="27650" name="61 Grupo"/>
          <p:cNvGrpSpPr>
            <a:grpSpLocks/>
          </p:cNvGrpSpPr>
          <p:nvPr/>
        </p:nvGrpSpPr>
        <p:grpSpPr bwMode="auto">
          <a:xfrm>
            <a:off x="0" y="180975"/>
            <a:ext cx="1366838" cy="844550"/>
            <a:chOff x="1259632" y="1988840"/>
            <a:chExt cx="6153226" cy="3909653"/>
          </a:xfrm>
        </p:grpSpPr>
        <p:sp>
          <p:nvSpPr>
            <p:cNvPr id="6" name="5 Flecha circular"/>
            <p:cNvSpPr/>
            <p:nvPr/>
          </p:nvSpPr>
          <p:spPr>
            <a:xfrm rot="9767598">
              <a:off x="1259632" y="2032934"/>
              <a:ext cx="5774454" cy="3086568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187504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7" name="6 Flecha circular"/>
            <p:cNvSpPr/>
            <p:nvPr/>
          </p:nvSpPr>
          <p:spPr>
            <a:xfrm rot="1176284">
              <a:off x="1481179" y="2767831"/>
              <a:ext cx="5803040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59180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8" name="7 Flecha circular"/>
            <p:cNvSpPr/>
            <p:nvPr/>
          </p:nvSpPr>
          <p:spPr>
            <a:xfrm rot="12020438">
              <a:off x="1459737" y="1988840"/>
              <a:ext cx="5760161" cy="300573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0988713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9" name="8 Flecha circular"/>
            <p:cNvSpPr/>
            <p:nvPr/>
          </p:nvSpPr>
          <p:spPr>
            <a:xfrm rot="20636167">
              <a:off x="1831360" y="2709039"/>
              <a:ext cx="5581498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05891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27651" name="9 CuadroTexto"/>
          <p:cNvSpPr txBox="1">
            <a:spLocks noChangeArrowheads="1"/>
          </p:cNvSpPr>
          <p:nvPr/>
        </p:nvSpPr>
        <p:spPr bwMode="auto">
          <a:xfrm>
            <a:off x="427038" y="457200"/>
            <a:ext cx="6191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>
                <a:latin typeface="Calibri" pitchFamily="34" charset="0"/>
              </a:rPr>
              <a:t>GB2.0</a:t>
            </a:r>
            <a:endParaRPr lang="es-ES" sz="1100">
              <a:latin typeface="Calibri" pitchFamily="34" charset="0"/>
            </a:endParaRPr>
          </a:p>
        </p:txBody>
      </p:sp>
      <p:sp>
        <p:nvSpPr>
          <p:cNvPr id="27652" name="10 CuadroTexto"/>
          <p:cNvSpPr txBox="1">
            <a:spLocks noChangeArrowheads="1"/>
          </p:cNvSpPr>
          <p:nvPr/>
        </p:nvSpPr>
        <p:spPr bwMode="auto">
          <a:xfrm>
            <a:off x="6188075" y="6594475"/>
            <a:ext cx="29352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/>
              <a:t>www.gbcloning.org</a:t>
            </a:r>
            <a:endParaRPr lang="es-ES"/>
          </a:p>
        </p:txBody>
      </p:sp>
      <p:sp>
        <p:nvSpPr>
          <p:cNvPr id="83" name="Rectangle 1"/>
          <p:cNvSpPr>
            <a:spLocks noChangeArrowheads="1"/>
          </p:cNvSpPr>
          <p:nvPr/>
        </p:nvSpPr>
        <p:spPr bwMode="auto">
          <a:xfrm>
            <a:off x="2736850" y="1790700"/>
            <a:ext cx="838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>
              <a:defRPr/>
            </a:pPr>
            <a:r>
              <a:rPr lang="es-ES" sz="4400" b="0" dirty="0">
                <a:solidFill>
                  <a:schemeClr val="tx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d</a:t>
            </a:r>
            <a:endParaRPr lang="es-ES" sz="4400" b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4" name="Rectangle 1"/>
          <p:cNvSpPr>
            <a:spLocks noChangeArrowheads="1"/>
          </p:cNvSpPr>
          <p:nvPr/>
        </p:nvSpPr>
        <p:spPr bwMode="auto">
          <a:xfrm>
            <a:off x="5927725" y="1687513"/>
            <a:ext cx="838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>
              <a:defRPr/>
            </a:pPr>
            <a:r>
              <a:rPr lang="es-ES" sz="4400" b="0" dirty="0">
                <a:solidFill>
                  <a:schemeClr val="tx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t</a:t>
            </a:r>
            <a:endParaRPr lang="es-ES" sz="4400" b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5" name="Rectangle 1"/>
          <p:cNvSpPr>
            <a:spLocks noChangeArrowheads="1"/>
          </p:cNvSpPr>
          <p:nvPr/>
        </p:nvSpPr>
        <p:spPr bwMode="auto">
          <a:xfrm>
            <a:off x="2351088" y="2590800"/>
            <a:ext cx="838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>
              <a:defRPr/>
            </a:pPr>
            <a:r>
              <a:rPr lang="es-ES" sz="4400" b="0" dirty="0">
                <a:solidFill>
                  <a:schemeClr val="tx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u</a:t>
            </a:r>
            <a:endParaRPr lang="es-ES" sz="4400" b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6" name="Rectangle 1"/>
          <p:cNvSpPr>
            <a:spLocks noChangeArrowheads="1"/>
          </p:cNvSpPr>
          <p:nvPr/>
        </p:nvSpPr>
        <p:spPr bwMode="auto">
          <a:xfrm>
            <a:off x="750888" y="1439863"/>
            <a:ext cx="838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>
              <a:defRPr/>
            </a:pPr>
            <a:r>
              <a:rPr lang="es-ES" sz="4400" b="0" dirty="0">
                <a:solidFill>
                  <a:schemeClr val="tx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n</a:t>
            </a:r>
            <a:endParaRPr lang="es-ES" sz="4400" b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7" name="Rectangle 1"/>
          <p:cNvSpPr>
            <a:spLocks noChangeArrowheads="1"/>
          </p:cNvSpPr>
          <p:nvPr/>
        </p:nvSpPr>
        <p:spPr bwMode="auto">
          <a:xfrm>
            <a:off x="6905625" y="982663"/>
            <a:ext cx="8382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>
              <a:defRPr/>
            </a:pPr>
            <a:r>
              <a:rPr lang="es-ES" sz="4400" b="0" dirty="0">
                <a:solidFill>
                  <a:schemeClr val="tx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e</a:t>
            </a:r>
            <a:endParaRPr lang="es-ES" sz="4400" b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8" name="Rectangle 1"/>
          <p:cNvSpPr>
            <a:spLocks noChangeArrowheads="1"/>
          </p:cNvSpPr>
          <p:nvPr/>
        </p:nvSpPr>
        <p:spPr bwMode="auto">
          <a:xfrm>
            <a:off x="5197475" y="1174750"/>
            <a:ext cx="838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>
              <a:defRPr/>
            </a:pPr>
            <a:r>
              <a:rPr lang="es-ES" sz="4400" b="0" dirty="0">
                <a:solidFill>
                  <a:schemeClr val="tx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s</a:t>
            </a:r>
            <a:endParaRPr lang="es-ES" sz="4400" b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9" name="Rectangle 1"/>
          <p:cNvSpPr>
            <a:spLocks noChangeArrowheads="1"/>
          </p:cNvSpPr>
          <p:nvPr/>
        </p:nvSpPr>
        <p:spPr bwMode="auto">
          <a:xfrm>
            <a:off x="4457700" y="2022475"/>
            <a:ext cx="838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>
              <a:defRPr/>
            </a:pPr>
            <a:r>
              <a:rPr lang="es-ES" sz="4400" b="0" dirty="0">
                <a:solidFill>
                  <a:schemeClr val="tx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r</a:t>
            </a:r>
            <a:endParaRPr lang="es-ES" sz="4400" b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0" name="Rectangle 1"/>
          <p:cNvSpPr>
            <a:spLocks noChangeArrowheads="1"/>
          </p:cNvSpPr>
          <p:nvPr/>
        </p:nvSpPr>
        <p:spPr bwMode="auto">
          <a:xfrm>
            <a:off x="1009650" y="2411413"/>
            <a:ext cx="838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>
              <a:defRPr/>
            </a:pPr>
            <a:r>
              <a:rPr lang="es-ES" sz="4400" b="0" dirty="0">
                <a:solidFill>
                  <a:schemeClr val="tx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a</a:t>
            </a:r>
            <a:endParaRPr lang="es-ES" sz="4400" b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1" name="Rectangle 1"/>
          <p:cNvSpPr>
            <a:spLocks noChangeArrowheads="1"/>
          </p:cNvSpPr>
          <p:nvPr/>
        </p:nvSpPr>
        <p:spPr bwMode="auto">
          <a:xfrm>
            <a:off x="5549900" y="2630488"/>
            <a:ext cx="8382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>
              <a:defRPr/>
            </a:pPr>
            <a:r>
              <a:rPr lang="es-ES" sz="4400" b="0" dirty="0">
                <a:solidFill>
                  <a:schemeClr val="tx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n</a:t>
            </a:r>
            <a:endParaRPr lang="es-ES" sz="4400" b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7546975" y="2159000"/>
            <a:ext cx="838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>
              <a:defRPr/>
            </a:pPr>
            <a:r>
              <a:rPr lang="es-ES" sz="4400" b="0" dirty="0">
                <a:solidFill>
                  <a:schemeClr val="tx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d</a:t>
            </a:r>
            <a:endParaRPr lang="es-ES" sz="4400" b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752600" y="76200"/>
            <a:ext cx="7391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GB 2.0: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analogy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with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the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grammar</a:t>
            </a:r>
            <a:endParaRPr lang="es-ES" sz="2400" dirty="0">
              <a:solidFill>
                <a:schemeClr val="accent2">
                  <a:lumMod val="75000"/>
                </a:schemeClr>
              </a:solidFill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85185E-6 L 0.23194 0.371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 0.05648 L -0.08264 0.36574 " pathEditMode="relative" ptsTypes="AA">
                                      <p:cBhvr>
                                        <p:cTn id="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5857 L -0.2651 0.43449 " pathEditMode="relative" ptsTypes="AA">
                                      <p:cBhvr>
                                        <p:cTn id="1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0.05671 L -0.16319 0.60602 " pathEditMode="relative" ptsTypes="AA">
                                      <p:cBhvr>
                                        <p:cTn id="1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6504 L 0.14062 0.45694 " pathEditMode="relative" ptsTypes="AA">
                                      <p:cBhvr>
                                        <p:cTn id="1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581 L 0.07986 0.57824 " pathEditMode="relative" ptsTypes="AA">
                                      <p:cBhvr>
                                        <p:cTn id="1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0.0581 L 0.03177 0.50347 " pathEditMode="relative" ptsTypes="AA">
                                      <p:cBhvr>
                                        <p:cTn id="1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6181 L 0.58768 0.39514 " pathEditMode="relative" ptsTypes="AA">
                                      <p:cBhvr>
                                        <p:cTn id="2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0.06459 L 0.65017 0.53935 " pathEditMode="relative" ptsTypes="AA">
                                      <p:cBhvr>
                                        <p:cTn id="2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4 0.0588 L 0.46094 0.48796 " pathEditMode="relative" ptsTypes="AA">
                                      <p:cBhvr>
                                        <p:cTn id="2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auto">
          <a:xfrm flipV="1">
            <a:off x="0" y="6613525"/>
            <a:ext cx="9144000" cy="2444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s-ES"/>
          </a:p>
        </p:txBody>
      </p:sp>
      <p:sp>
        <p:nvSpPr>
          <p:cNvPr id="29698" name="4 CuadroTexto"/>
          <p:cNvSpPr txBox="1">
            <a:spLocks noChangeArrowheads="1"/>
          </p:cNvSpPr>
          <p:nvPr/>
        </p:nvSpPr>
        <p:spPr bwMode="auto">
          <a:xfrm>
            <a:off x="6188075" y="6594475"/>
            <a:ext cx="29352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/>
              <a:t>www.gbcloning.org</a:t>
            </a:r>
            <a:endParaRPr lang="es-ES"/>
          </a:p>
        </p:txBody>
      </p:sp>
      <p:grpSp>
        <p:nvGrpSpPr>
          <p:cNvPr id="29699" name="61 Grupo"/>
          <p:cNvGrpSpPr>
            <a:grpSpLocks/>
          </p:cNvGrpSpPr>
          <p:nvPr/>
        </p:nvGrpSpPr>
        <p:grpSpPr bwMode="auto">
          <a:xfrm>
            <a:off x="0" y="180975"/>
            <a:ext cx="1366838" cy="844550"/>
            <a:chOff x="1259632" y="1988840"/>
            <a:chExt cx="6153226" cy="3909653"/>
          </a:xfrm>
        </p:grpSpPr>
        <p:sp>
          <p:nvSpPr>
            <p:cNvPr id="7" name="6 Flecha circular"/>
            <p:cNvSpPr/>
            <p:nvPr/>
          </p:nvSpPr>
          <p:spPr>
            <a:xfrm rot="9767598">
              <a:off x="1259632" y="2032934"/>
              <a:ext cx="5774454" cy="3086568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187504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8" name="7 Flecha circular"/>
            <p:cNvSpPr/>
            <p:nvPr/>
          </p:nvSpPr>
          <p:spPr>
            <a:xfrm rot="1176284">
              <a:off x="1481179" y="2767831"/>
              <a:ext cx="5803040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59180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9" name="8 Flecha circular"/>
            <p:cNvSpPr/>
            <p:nvPr/>
          </p:nvSpPr>
          <p:spPr>
            <a:xfrm rot="12020438">
              <a:off x="1459737" y="1988840"/>
              <a:ext cx="5760161" cy="300573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0988713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0" name="9 Flecha circular"/>
            <p:cNvSpPr/>
            <p:nvPr/>
          </p:nvSpPr>
          <p:spPr>
            <a:xfrm rot="20636167">
              <a:off x="1831360" y="2709039"/>
              <a:ext cx="5581498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05891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29700" name="10 CuadroTexto"/>
          <p:cNvSpPr txBox="1">
            <a:spLocks noChangeArrowheads="1"/>
          </p:cNvSpPr>
          <p:nvPr/>
        </p:nvSpPr>
        <p:spPr bwMode="auto">
          <a:xfrm>
            <a:off x="427038" y="457200"/>
            <a:ext cx="6191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>
                <a:latin typeface="Calibri" pitchFamily="34" charset="0"/>
              </a:rPr>
              <a:t>GB2.0</a:t>
            </a:r>
            <a:endParaRPr lang="es-ES" sz="1100">
              <a:latin typeface="Calibri" pitchFamily="34" charset="0"/>
            </a:endParaRPr>
          </a:p>
        </p:txBody>
      </p:sp>
      <p:sp>
        <p:nvSpPr>
          <p:cNvPr id="24" name="23 CuadroTexto"/>
          <p:cNvSpPr txBox="1">
            <a:spLocks noChangeArrowheads="1"/>
          </p:cNvSpPr>
          <p:nvPr/>
        </p:nvSpPr>
        <p:spPr bwMode="auto">
          <a:xfrm>
            <a:off x="4843463" y="5133975"/>
            <a:ext cx="31670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0">
                <a:solidFill>
                  <a:schemeClr val="tx1"/>
                </a:solidFill>
              </a:rPr>
              <a:t>understand</a:t>
            </a:r>
            <a:endParaRPr lang="es-ES" sz="4400"/>
          </a:p>
        </p:txBody>
      </p:sp>
      <p:sp>
        <p:nvSpPr>
          <p:cNvPr id="25" name="24 CuadroTexto"/>
          <p:cNvSpPr txBox="1">
            <a:spLocks noChangeArrowheads="1"/>
          </p:cNvSpPr>
          <p:nvPr/>
        </p:nvSpPr>
        <p:spPr bwMode="auto">
          <a:xfrm>
            <a:off x="6454775" y="3702050"/>
            <a:ext cx="14763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0">
                <a:solidFill>
                  <a:schemeClr val="tx1"/>
                </a:solidFill>
              </a:rPr>
              <a:t>do</a:t>
            </a:r>
            <a:endParaRPr lang="es-ES" sz="4400"/>
          </a:p>
        </p:txBody>
      </p:sp>
      <p:sp>
        <p:nvSpPr>
          <p:cNvPr id="26" name="25 CuadroTexto"/>
          <p:cNvSpPr txBox="1">
            <a:spLocks noChangeArrowheads="1"/>
          </p:cNvSpPr>
          <p:nvPr/>
        </p:nvSpPr>
        <p:spPr bwMode="auto">
          <a:xfrm>
            <a:off x="1452563" y="4676775"/>
            <a:ext cx="12906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0">
                <a:solidFill>
                  <a:schemeClr val="tx1"/>
                </a:solidFill>
              </a:rPr>
              <a:t>not</a:t>
            </a:r>
            <a:endParaRPr lang="es-ES" sz="4400"/>
          </a:p>
        </p:txBody>
      </p:sp>
      <p:sp>
        <p:nvSpPr>
          <p:cNvPr id="27" name="26 CuadroTexto"/>
          <p:cNvSpPr txBox="1">
            <a:spLocks noChangeArrowheads="1"/>
          </p:cNvSpPr>
          <p:nvPr/>
        </p:nvSpPr>
        <p:spPr bwMode="auto">
          <a:xfrm>
            <a:off x="6692900" y="660400"/>
            <a:ext cx="9604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0">
                <a:solidFill>
                  <a:schemeClr val="tx1"/>
                </a:solidFill>
              </a:rPr>
              <a:t>it</a:t>
            </a:r>
            <a:endParaRPr lang="es-ES" sz="4400"/>
          </a:p>
        </p:txBody>
      </p:sp>
      <p:sp>
        <p:nvSpPr>
          <p:cNvPr id="28" name="27 CuadroTexto"/>
          <p:cNvSpPr txBox="1">
            <a:spLocks noChangeArrowheads="1"/>
          </p:cNvSpPr>
          <p:nvPr/>
        </p:nvSpPr>
        <p:spPr bwMode="auto">
          <a:xfrm>
            <a:off x="3082925" y="998538"/>
            <a:ext cx="14097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0">
                <a:solidFill>
                  <a:schemeClr val="tx1"/>
                </a:solidFill>
              </a:rPr>
              <a:t>you</a:t>
            </a:r>
            <a:endParaRPr lang="es-ES" sz="4400"/>
          </a:p>
        </p:txBody>
      </p:sp>
      <p:sp>
        <p:nvSpPr>
          <p:cNvPr id="29" name="28 CuadroTexto"/>
          <p:cNvSpPr txBox="1">
            <a:spLocks noChangeArrowheads="1"/>
          </p:cNvSpPr>
          <p:nvPr/>
        </p:nvSpPr>
        <p:spPr bwMode="auto">
          <a:xfrm>
            <a:off x="3916363" y="4179888"/>
            <a:ext cx="11049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0">
                <a:solidFill>
                  <a:schemeClr val="tx1"/>
                </a:solidFill>
              </a:rPr>
              <a:t>!</a:t>
            </a:r>
            <a:endParaRPr lang="es-ES" sz="4400"/>
          </a:p>
        </p:txBody>
      </p:sp>
      <p:sp>
        <p:nvSpPr>
          <p:cNvPr id="30" name="29 CuadroTexto"/>
          <p:cNvSpPr txBox="1"/>
          <p:nvPr/>
        </p:nvSpPr>
        <p:spPr>
          <a:xfrm>
            <a:off x="1752600" y="76200"/>
            <a:ext cx="7391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GB 2.0: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analogy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with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the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grammar</a:t>
            </a:r>
            <a:endParaRPr lang="es-ES" sz="2400" dirty="0">
              <a:solidFill>
                <a:schemeClr val="accent2">
                  <a:lumMod val="75000"/>
                </a:schemeClr>
              </a:solidFill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0.06667 L -0.17396 0.2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" y="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44791 -0.1854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" y="-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0.2066 -0.324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-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3.7037E-7 L -0.05469 -0.3916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-19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04376 0.260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13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5671 L 0.36996 -0.25671 " pathEditMode="relative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auto">
          <a:xfrm flipV="1">
            <a:off x="0" y="6613525"/>
            <a:ext cx="9144000" cy="2444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s-ES"/>
          </a:p>
        </p:txBody>
      </p:sp>
      <p:sp>
        <p:nvSpPr>
          <p:cNvPr id="31746" name="4 CuadroTexto"/>
          <p:cNvSpPr txBox="1">
            <a:spLocks noChangeArrowheads="1"/>
          </p:cNvSpPr>
          <p:nvPr/>
        </p:nvSpPr>
        <p:spPr bwMode="auto">
          <a:xfrm>
            <a:off x="6188075" y="6594475"/>
            <a:ext cx="29352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/>
              <a:t>www.gbcloning.org</a:t>
            </a:r>
            <a:endParaRPr lang="es-ES"/>
          </a:p>
        </p:txBody>
      </p:sp>
      <p:grpSp>
        <p:nvGrpSpPr>
          <p:cNvPr id="31747" name="61 Grupo"/>
          <p:cNvGrpSpPr>
            <a:grpSpLocks/>
          </p:cNvGrpSpPr>
          <p:nvPr/>
        </p:nvGrpSpPr>
        <p:grpSpPr bwMode="auto">
          <a:xfrm>
            <a:off x="0" y="180975"/>
            <a:ext cx="1366838" cy="844550"/>
            <a:chOff x="1259632" y="1988840"/>
            <a:chExt cx="6153226" cy="3909653"/>
          </a:xfrm>
        </p:grpSpPr>
        <p:sp>
          <p:nvSpPr>
            <p:cNvPr id="7" name="6 Flecha circular"/>
            <p:cNvSpPr/>
            <p:nvPr/>
          </p:nvSpPr>
          <p:spPr>
            <a:xfrm rot="9767598">
              <a:off x="1259632" y="2032934"/>
              <a:ext cx="5774454" cy="3086568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187504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8" name="7 Flecha circular"/>
            <p:cNvSpPr/>
            <p:nvPr/>
          </p:nvSpPr>
          <p:spPr>
            <a:xfrm rot="1176284">
              <a:off x="1481179" y="2767831"/>
              <a:ext cx="5803040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59180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9" name="8 Flecha circular"/>
            <p:cNvSpPr/>
            <p:nvPr/>
          </p:nvSpPr>
          <p:spPr>
            <a:xfrm rot="12020438">
              <a:off x="1459737" y="1988840"/>
              <a:ext cx="5760161" cy="300573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0988713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0" name="9 Flecha circular"/>
            <p:cNvSpPr/>
            <p:nvPr/>
          </p:nvSpPr>
          <p:spPr>
            <a:xfrm rot="20636167">
              <a:off x="1831360" y="2709039"/>
              <a:ext cx="5581498" cy="3130662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05891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31748" name="10 CuadroTexto"/>
          <p:cNvSpPr txBox="1">
            <a:spLocks noChangeArrowheads="1"/>
          </p:cNvSpPr>
          <p:nvPr/>
        </p:nvSpPr>
        <p:spPr bwMode="auto">
          <a:xfrm>
            <a:off x="427038" y="457200"/>
            <a:ext cx="6191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>
                <a:latin typeface="Calibri" pitchFamily="34" charset="0"/>
              </a:rPr>
              <a:t>GB2.0</a:t>
            </a:r>
            <a:endParaRPr lang="es-ES" sz="1100">
              <a:latin typeface="Calibri" pitchFamily="34" charset="0"/>
            </a:endParaRPr>
          </a:p>
        </p:txBody>
      </p:sp>
      <p:grpSp>
        <p:nvGrpSpPr>
          <p:cNvPr id="31749" name="61 Grupo"/>
          <p:cNvGrpSpPr>
            <a:grpSpLocks/>
          </p:cNvGrpSpPr>
          <p:nvPr/>
        </p:nvGrpSpPr>
        <p:grpSpPr bwMode="auto">
          <a:xfrm>
            <a:off x="2060575" y="2043113"/>
            <a:ext cx="5434013" cy="2965450"/>
            <a:chOff x="1259632" y="1988840"/>
            <a:chExt cx="6153226" cy="3909653"/>
          </a:xfrm>
        </p:grpSpPr>
        <p:sp>
          <p:nvSpPr>
            <p:cNvPr id="13" name="12 Flecha circular"/>
            <p:cNvSpPr/>
            <p:nvPr/>
          </p:nvSpPr>
          <p:spPr>
            <a:xfrm rot="9767598">
              <a:off x="1259632" y="2032792"/>
              <a:ext cx="5773929" cy="3082934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187504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4" name="13 Flecha circular"/>
            <p:cNvSpPr/>
            <p:nvPr/>
          </p:nvSpPr>
          <p:spPr>
            <a:xfrm rot="1176284">
              <a:off x="1478941" y="2767422"/>
              <a:ext cx="5806286" cy="3131071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59180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5" name="14 Flecha circular"/>
            <p:cNvSpPr/>
            <p:nvPr/>
          </p:nvSpPr>
          <p:spPr>
            <a:xfrm rot="12020438">
              <a:off x="1457369" y="1988840"/>
              <a:ext cx="5764942" cy="3007586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0988713"/>
                <a:gd name="adj5" fmla="val 6977"/>
              </a:avLst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6" name="15 Flecha circular"/>
            <p:cNvSpPr/>
            <p:nvPr/>
          </p:nvSpPr>
          <p:spPr>
            <a:xfrm rot="20636167">
              <a:off x="1831273" y="2710911"/>
              <a:ext cx="5581585" cy="3131071"/>
            </a:xfrm>
            <a:prstGeom prst="circularArrow">
              <a:avLst>
                <a:gd name="adj1" fmla="val 9505"/>
                <a:gd name="adj2" fmla="val 379254"/>
                <a:gd name="adj3" fmla="val 20426723"/>
                <a:gd name="adj4" fmla="val 11005891"/>
                <a:gd name="adj5" fmla="val 697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19" name="18 CuadroTexto"/>
          <p:cNvSpPr txBox="1"/>
          <p:nvPr/>
        </p:nvSpPr>
        <p:spPr>
          <a:xfrm>
            <a:off x="463550" y="4995863"/>
            <a:ext cx="5016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0" dirty="0">
                <a:solidFill>
                  <a:schemeClr val="tx1"/>
                </a:solidFill>
              </a:rPr>
              <a:t>you do not understand it!  </a:t>
            </a:r>
            <a:endParaRPr lang="es-ES" sz="2800" b="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883150" y="5699125"/>
            <a:ext cx="3824288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0" dirty="0">
                <a:solidFill>
                  <a:schemeClr val="tx1"/>
                </a:solidFill>
              </a:rPr>
              <a:t>If you can’t compute it</a:t>
            </a:r>
            <a:endParaRPr lang="es-ES" sz="2800" b="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752600" y="76200"/>
            <a:ext cx="7391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GB 2.0: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analogy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with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the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  <a:cs typeface="Andalus" pitchFamily="18" charset="-78"/>
              </a:rPr>
              <a:t>grammar</a:t>
            </a:r>
            <a:endParaRPr lang="es-ES" sz="2400" dirty="0">
              <a:solidFill>
                <a:schemeClr val="accent2">
                  <a:lumMod val="75000"/>
                </a:schemeClr>
              </a:solidFill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0578 L 0.48038 -0.50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-2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-0.40243 -0.6085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-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183883"/>
      </a:dk1>
      <a:lt1>
        <a:srgbClr val="FFFFFF"/>
      </a:lt1>
      <a:dk2>
        <a:srgbClr val="183883"/>
      </a:dk2>
      <a:lt2>
        <a:srgbClr val="808080"/>
      </a:lt2>
      <a:accent1>
        <a:srgbClr val="D4E3F7"/>
      </a:accent1>
      <a:accent2>
        <a:srgbClr val="0067AF"/>
      </a:accent2>
      <a:accent3>
        <a:srgbClr val="FFFFFF"/>
      </a:accent3>
      <a:accent4>
        <a:srgbClr val="132E6F"/>
      </a:accent4>
      <a:accent5>
        <a:srgbClr val="E6EFFA"/>
      </a:accent5>
      <a:accent6>
        <a:srgbClr val="005D9E"/>
      </a:accent6>
      <a:hlink>
        <a:srgbClr val="365B91"/>
      </a:hlink>
      <a:folHlink>
        <a:srgbClr val="0099A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0067AF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005D9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3950</TotalTime>
  <Words>818</Words>
  <Application>Microsoft Office PowerPoint</Application>
  <PresentationFormat>Presentación en pantalla (4:3)</PresentationFormat>
  <Paragraphs>376</Paragraphs>
  <Slides>23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Default Design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Company>Presentation Magazine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2 Template</dc:title>
  <dc:creator>Presentation Magazine</dc:creator>
  <cp:lastModifiedBy>marvazvi</cp:lastModifiedBy>
  <cp:revision>392</cp:revision>
  <dcterms:created xsi:type="dcterms:W3CDTF">2005-02-28T14:06:28Z</dcterms:created>
  <dcterms:modified xsi:type="dcterms:W3CDTF">2013-05-17T11:16:51Z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Presentation Helper</vt:lpwstr>
  </property>
</Properties>
</file>